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15" r:id="rId2"/>
    <p:sldId id="407" r:id="rId3"/>
    <p:sldId id="404" r:id="rId4"/>
    <p:sldId id="322" r:id="rId5"/>
    <p:sldId id="414" r:id="rId6"/>
    <p:sldId id="410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16" r:id="rId15"/>
    <p:sldId id="402" r:id="rId16"/>
    <p:sldId id="424" r:id="rId17"/>
    <p:sldId id="401" r:id="rId18"/>
    <p:sldId id="432" r:id="rId19"/>
    <p:sldId id="430" r:id="rId20"/>
    <p:sldId id="431" r:id="rId21"/>
    <p:sldId id="433" r:id="rId22"/>
    <p:sldId id="405" r:id="rId23"/>
    <p:sldId id="400" r:id="rId24"/>
    <p:sldId id="428" r:id="rId25"/>
    <p:sldId id="429" r:id="rId26"/>
    <p:sldId id="398" r:id="rId27"/>
  </p:sldIdLst>
  <p:sldSz cx="9144000" cy="5143500" type="screen16x9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9F5"/>
    <a:srgbClr val="5B9E1C"/>
    <a:srgbClr val="C7760A"/>
    <a:srgbClr val="634222"/>
    <a:srgbClr val="2F9B7C"/>
    <a:srgbClr val="F8C7BA"/>
    <a:srgbClr val="F29E88"/>
    <a:srgbClr val="F2927A"/>
    <a:srgbClr val="339640"/>
    <a:srgbClr val="51B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660" autoAdjust="0"/>
  </p:normalViewPr>
  <p:slideViewPr>
    <p:cSldViewPr>
      <p:cViewPr varScale="1">
        <p:scale>
          <a:sx n="96" d="100"/>
          <a:sy n="96" d="100"/>
        </p:scale>
        <p:origin x="1426" y="67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38122-F8C4-4F47-90AC-6FCA70E05E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59B8B9-F50C-4B2C-9D4C-7C31DBA65604}">
      <dgm:prSet phldrT="[Text]"/>
      <dgm:spPr/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Nêu cách viết hỗn số ?</a:t>
          </a:r>
          <a:endParaRPr lang="en-US"/>
        </a:p>
      </dgm:t>
    </dgm:pt>
    <dgm:pt modelId="{FED9A13A-910A-43F8-AFD2-F393839BC3C0}" type="parTrans" cxnId="{0553FD5E-06B9-43E7-A806-637FD45832B1}">
      <dgm:prSet/>
      <dgm:spPr/>
      <dgm:t>
        <a:bodyPr/>
        <a:lstStyle/>
        <a:p>
          <a:endParaRPr lang="en-US"/>
        </a:p>
      </dgm:t>
    </dgm:pt>
    <dgm:pt modelId="{225CA528-B01E-4353-A4B9-B6743DFB6577}" type="sibTrans" cxnId="{0553FD5E-06B9-43E7-A806-637FD45832B1}">
      <dgm:prSet/>
      <dgm:spPr/>
      <dgm:t>
        <a:bodyPr/>
        <a:lstStyle/>
        <a:p>
          <a:endParaRPr lang="en-US"/>
        </a:p>
      </dgm:t>
    </dgm:pt>
    <dgm:pt modelId="{137365C9-5FED-4AED-B2E9-DA2B114686EB}">
      <dgm:prSet phldrT="[Text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viết hỗn số, ta viết phần nguyên rồi viết phần phân số.</a:t>
          </a:r>
          <a:endParaRPr lang="en-US">
            <a:solidFill>
              <a:schemeClr val="accent4">
                <a:lumMod val="75000"/>
              </a:schemeClr>
            </a:solidFill>
          </a:endParaRPr>
        </a:p>
      </dgm:t>
    </dgm:pt>
    <dgm:pt modelId="{0FF0F6E9-F35A-47BE-B42D-54BD22F91E8E}" type="parTrans" cxnId="{16A3C6E6-E99C-4B98-BDA9-B7872F21EAB3}">
      <dgm:prSet/>
      <dgm:spPr/>
      <dgm:t>
        <a:bodyPr/>
        <a:lstStyle/>
        <a:p>
          <a:endParaRPr lang="en-US"/>
        </a:p>
      </dgm:t>
    </dgm:pt>
    <dgm:pt modelId="{9CA3C66B-C543-48CD-92CF-AEA54C157140}" type="sibTrans" cxnId="{16A3C6E6-E99C-4B98-BDA9-B7872F21EAB3}">
      <dgm:prSet/>
      <dgm:spPr/>
      <dgm:t>
        <a:bodyPr/>
        <a:lstStyle/>
        <a:p>
          <a:endParaRPr lang="en-US"/>
        </a:p>
      </dgm:t>
    </dgm:pt>
    <dgm:pt modelId="{2FB7B0F0-75FF-4170-9F01-DAD2A3197A0E}" type="pres">
      <dgm:prSet presAssocID="{49738122-F8C4-4F47-90AC-6FCA70E05E97}" presName="outerComposite" presStyleCnt="0">
        <dgm:presLayoutVars>
          <dgm:chMax val="5"/>
          <dgm:dir/>
          <dgm:resizeHandles val="exact"/>
        </dgm:presLayoutVars>
      </dgm:prSet>
      <dgm:spPr/>
    </dgm:pt>
    <dgm:pt modelId="{297E6510-FE26-4C0D-A506-BEEFFD9D8C71}" type="pres">
      <dgm:prSet presAssocID="{49738122-F8C4-4F47-90AC-6FCA70E05E97}" presName="dummyMaxCanvas" presStyleCnt="0">
        <dgm:presLayoutVars/>
      </dgm:prSet>
      <dgm:spPr/>
    </dgm:pt>
    <dgm:pt modelId="{455EC4AD-F39E-4FC5-BE3F-0CA95B844856}" type="pres">
      <dgm:prSet presAssocID="{49738122-F8C4-4F47-90AC-6FCA70E05E97}" presName="TwoNodes_1" presStyleLbl="node1" presStyleIdx="0" presStyleCnt="2" custScaleX="91631">
        <dgm:presLayoutVars>
          <dgm:bulletEnabled val="1"/>
        </dgm:presLayoutVars>
      </dgm:prSet>
      <dgm:spPr/>
    </dgm:pt>
    <dgm:pt modelId="{F59718E1-2E31-4B5E-8CCA-B4D3ACB5C3DB}" type="pres">
      <dgm:prSet presAssocID="{49738122-F8C4-4F47-90AC-6FCA70E05E97}" presName="TwoNodes_2" presStyleLbl="node1" presStyleIdx="1" presStyleCnt="2" custScaleX="95378">
        <dgm:presLayoutVars>
          <dgm:bulletEnabled val="1"/>
        </dgm:presLayoutVars>
      </dgm:prSet>
      <dgm:spPr/>
    </dgm:pt>
    <dgm:pt modelId="{DF5C6FBA-CB08-4BC5-A377-6C8DED9D01BA}" type="pres">
      <dgm:prSet presAssocID="{49738122-F8C4-4F47-90AC-6FCA70E05E97}" presName="TwoConn_1-2" presStyleLbl="fgAccFollowNode1" presStyleIdx="0" presStyleCnt="1">
        <dgm:presLayoutVars>
          <dgm:bulletEnabled val="1"/>
        </dgm:presLayoutVars>
      </dgm:prSet>
      <dgm:spPr/>
    </dgm:pt>
    <dgm:pt modelId="{746064D9-F2FD-435C-B12D-DED3AB7EF2C2}" type="pres">
      <dgm:prSet presAssocID="{49738122-F8C4-4F47-90AC-6FCA70E05E97}" presName="TwoNodes_1_text" presStyleLbl="node1" presStyleIdx="1" presStyleCnt="2">
        <dgm:presLayoutVars>
          <dgm:bulletEnabled val="1"/>
        </dgm:presLayoutVars>
      </dgm:prSet>
      <dgm:spPr/>
    </dgm:pt>
    <dgm:pt modelId="{8358D565-AE36-4AF6-BF84-9EA0988F8D12}" type="pres">
      <dgm:prSet presAssocID="{49738122-F8C4-4F47-90AC-6FCA70E05E97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59B43B2D-3D14-451D-98CB-2D32F1A2C37D}" type="presOf" srcId="{137365C9-5FED-4AED-B2E9-DA2B114686EB}" destId="{F59718E1-2E31-4B5E-8CCA-B4D3ACB5C3DB}" srcOrd="0" destOrd="0" presId="urn:microsoft.com/office/officeart/2005/8/layout/vProcess5"/>
    <dgm:cxn modelId="{73177F3B-17FC-4341-8E2B-19B16BEFCAED}" type="presOf" srcId="{49738122-F8C4-4F47-90AC-6FCA70E05E97}" destId="{2FB7B0F0-75FF-4170-9F01-DAD2A3197A0E}" srcOrd="0" destOrd="0" presId="urn:microsoft.com/office/officeart/2005/8/layout/vProcess5"/>
    <dgm:cxn modelId="{0553FD5E-06B9-43E7-A806-637FD45832B1}" srcId="{49738122-F8C4-4F47-90AC-6FCA70E05E97}" destId="{6259B8B9-F50C-4B2C-9D4C-7C31DBA65604}" srcOrd="0" destOrd="0" parTransId="{FED9A13A-910A-43F8-AFD2-F393839BC3C0}" sibTransId="{225CA528-B01E-4353-A4B9-B6743DFB6577}"/>
    <dgm:cxn modelId="{48E7C246-74AA-4E4D-AD05-46E1BAD0C03A}" type="presOf" srcId="{6259B8B9-F50C-4B2C-9D4C-7C31DBA65604}" destId="{455EC4AD-F39E-4FC5-BE3F-0CA95B844856}" srcOrd="0" destOrd="0" presId="urn:microsoft.com/office/officeart/2005/8/layout/vProcess5"/>
    <dgm:cxn modelId="{5598394A-C5F9-42B1-AE6C-EEF2C4335980}" type="presOf" srcId="{225CA528-B01E-4353-A4B9-B6743DFB6577}" destId="{DF5C6FBA-CB08-4BC5-A377-6C8DED9D01BA}" srcOrd="0" destOrd="0" presId="urn:microsoft.com/office/officeart/2005/8/layout/vProcess5"/>
    <dgm:cxn modelId="{80BC6B91-9F2B-4ED0-894B-2C9AD17F4B53}" type="presOf" srcId="{137365C9-5FED-4AED-B2E9-DA2B114686EB}" destId="{8358D565-AE36-4AF6-BF84-9EA0988F8D12}" srcOrd="1" destOrd="0" presId="urn:microsoft.com/office/officeart/2005/8/layout/vProcess5"/>
    <dgm:cxn modelId="{96EA72E4-3C9E-4736-8AD7-4CFC7859DA6A}" type="presOf" srcId="{6259B8B9-F50C-4B2C-9D4C-7C31DBA65604}" destId="{746064D9-F2FD-435C-B12D-DED3AB7EF2C2}" srcOrd="1" destOrd="0" presId="urn:microsoft.com/office/officeart/2005/8/layout/vProcess5"/>
    <dgm:cxn modelId="{16A3C6E6-E99C-4B98-BDA9-B7872F21EAB3}" srcId="{49738122-F8C4-4F47-90AC-6FCA70E05E97}" destId="{137365C9-5FED-4AED-B2E9-DA2B114686EB}" srcOrd="1" destOrd="0" parTransId="{0FF0F6E9-F35A-47BE-B42D-54BD22F91E8E}" sibTransId="{9CA3C66B-C543-48CD-92CF-AEA54C157140}"/>
    <dgm:cxn modelId="{D1062847-1AFF-4CC5-B833-F7E5F7B89E96}" type="presParOf" srcId="{2FB7B0F0-75FF-4170-9F01-DAD2A3197A0E}" destId="{297E6510-FE26-4C0D-A506-BEEFFD9D8C71}" srcOrd="0" destOrd="0" presId="urn:microsoft.com/office/officeart/2005/8/layout/vProcess5"/>
    <dgm:cxn modelId="{DEDD3EEE-9FDD-4E1D-8309-B5AC1633F263}" type="presParOf" srcId="{2FB7B0F0-75FF-4170-9F01-DAD2A3197A0E}" destId="{455EC4AD-F39E-4FC5-BE3F-0CA95B844856}" srcOrd="1" destOrd="0" presId="urn:microsoft.com/office/officeart/2005/8/layout/vProcess5"/>
    <dgm:cxn modelId="{79785867-01AA-4EAC-8254-8E795BD6D17C}" type="presParOf" srcId="{2FB7B0F0-75FF-4170-9F01-DAD2A3197A0E}" destId="{F59718E1-2E31-4B5E-8CCA-B4D3ACB5C3DB}" srcOrd="2" destOrd="0" presId="urn:microsoft.com/office/officeart/2005/8/layout/vProcess5"/>
    <dgm:cxn modelId="{9CC55445-50CF-4A23-BC50-B8DCA55921DD}" type="presParOf" srcId="{2FB7B0F0-75FF-4170-9F01-DAD2A3197A0E}" destId="{DF5C6FBA-CB08-4BC5-A377-6C8DED9D01BA}" srcOrd="3" destOrd="0" presId="urn:microsoft.com/office/officeart/2005/8/layout/vProcess5"/>
    <dgm:cxn modelId="{7D111253-F53A-4801-85BB-3744EF0FC6B5}" type="presParOf" srcId="{2FB7B0F0-75FF-4170-9F01-DAD2A3197A0E}" destId="{746064D9-F2FD-435C-B12D-DED3AB7EF2C2}" srcOrd="4" destOrd="0" presId="urn:microsoft.com/office/officeart/2005/8/layout/vProcess5"/>
    <dgm:cxn modelId="{EF55EFEA-3453-4EE0-9E60-E4AEDCBB7F93}" type="presParOf" srcId="{2FB7B0F0-75FF-4170-9F01-DAD2A3197A0E}" destId="{8358D565-AE36-4AF6-BF84-9EA0988F8D1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EC4AD-F39E-4FC5-BE3F-0CA95B844856}">
      <dsp:nvSpPr>
        <dsp:cNvPr id="0" name=""/>
        <dsp:cNvSpPr/>
      </dsp:nvSpPr>
      <dsp:spPr>
        <a:xfrm>
          <a:off x="248436" y="0"/>
          <a:ext cx="5440187" cy="1530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Nêu cách viết hỗn số ?</a:t>
          </a:r>
          <a:endParaRPr lang="en-US" sz="3000" kern="1200"/>
        </a:p>
      </dsp:txBody>
      <dsp:txXfrm>
        <a:off x="293250" y="44814"/>
        <a:ext cx="3983592" cy="1440440"/>
      </dsp:txXfrm>
    </dsp:sp>
    <dsp:sp modelId="{F59718E1-2E31-4B5E-8CCA-B4D3ACB5C3DB}">
      <dsp:nvSpPr>
        <dsp:cNvPr id="0" name=""/>
        <dsp:cNvSpPr/>
      </dsp:nvSpPr>
      <dsp:spPr>
        <a:xfrm>
          <a:off x="1184921" y="1870083"/>
          <a:ext cx="5662648" cy="153006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 viết hỗn số, ta viết phần nguyên rồi viết phần phân số.</a:t>
          </a:r>
          <a:endParaRPr lang="en-US" sz="3000" kern="1200">
            <a:solidFill>
              <a:schemeClr val="accent4">
                <a:lumMod val="75000"/>
              </a:schemeClr>
            </a:solidFill>
          </a:endParaRPr>
        </a:p>
      </dsp:txBody>
      <dsp:txXfrm>
        <a:off x="1229735" y="1914897"/>
        <a:ext cx="3625153" cy="1440440"/>
      </dsp:txXfrm>
    </dsp:sp>
    <dsp:sp modelId="{DF5C6FBA-CB08-4BC5-A377-6C8DED9D01BA}">
      <dsp:nvSpPr>
        <dsp:cNvPr id="0" name=""/>
        <dsp:cNvSpPr/>
      </dsp:nvSpPr>
      <dsp:spPr>
        <a:xfrm>
          <a:off x="4942515" y="1202803"/>
          <a:ext cx="994544" cy="9945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166287" y="1202803"/>
        <a:ext cx="547000" cy="748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9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269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32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2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5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65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56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24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72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6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063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33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8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0C9437-53BF-4897-9123-6EC01F49D2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864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6A6BC6C-0902-4EE3-A3E4-523717A5A96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18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3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.png"/><Relationship Id="rId3" Type="http://schemas.openxmlformats.org/officeDocument/2006/relationships/audio" Target="../media/media15.m4a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6.m4a"/><Relationship Id="rId7" Type="http://schemas.openxmlformats.org/officeDocument/2006/relationships/image" Target="../media/image34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.png"/><Relationship Id="rId3" Type="http://schemas.openxmlformats.org/officeDocument/2006/relationships/audio" Target="../media/media17.m4a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8.m4a"/><Relationship Id="rId7" Type="http://schemas.openxmlformats.org/officeDocument/2006/relationships/image" Target="../media/image43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9.m4a"/><Relationship Id="rId7" Type="http://schemas.openxmlformats.org/officeDocument/2006/relationships/image" Target="../media/image43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0.m4a"/><Relationship Id="rId7" Type="http://schemas.openxmlformats.org/officeDocument/2006/relationships/image" Target="../media/image49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1.m4a"/><Relationship Id="rId7" Type="http://schemas.openxmlformats.org/officeDocument/2006/relationships/image" Target="../media/image49.png"/><Relationship Id="rId12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2.m4a"/><Relationship Id="rId7" Type="http://schemas.openxmlformats.org/officeDocument/2006/relationships/image" Target="../media/image36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7.png"/><Relationship Id="rId2" Type="http://schemas.microsoft.com/office/2007/relationships/media" Target="../media/media23.m4a"/><Relationship Id="rId1" Type="http://schemas.openxmlformats.org/officeDocument/2006/relationships/tags" Target="../tags/tag22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51.jpg"/><Relationship Id="rId3" Type="http://schemas.openxmlformats.org/officeDocument/2006/relationships/audio" Target="../media/media24.m4a"/><Relationship Id="rId7" Type="http://schemas.openxmlformats.org/officeDocument/2006/relationships/image" Target="../media/image50.jpeg"/><Relationship Id="rId12" Type="http://schemas.openxmlformats.org/officeDocument/2006/relationships/image" Target="../media/image64.png"/><Relationship Id="rId2" Type="http://schemas.microsoft.com/office/2007/relationships/media" Target="../media/media24.m4a"/><Relationship Id="rId1" Type="http://schemas.openxmlformats.org/officeDocument/2006/relationships/tags" Target="../tags/tag23.xml"/><Relationship Id="rId6" Type="http://schemas.openxmlformats.org/officeDocument/2006/relationships/image" Target="../media/image49.jpeg"/><Relationship Id="rId11" Type="http://schemas.openxmlformats.org/officeDocument/2006/relationships/image" Target="../media/image63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1.png"/><Relationship Id="rId1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.png"/><Relationship Id="rId3" Type="http://schemas.openxmlformats.org/officeDocument/2006/relationships/audio" Target="../media/media25.m4a"/><Relationship Id="rId7" Type="http://schemas.openxmlformats.org/officeDocument/2006/relationships/image" Target="../media/image160.png"/><Relationship Id="rId12" Type="http://schemas.openxmlformats.org/officeDocument/2006/relationships/image" Target="../media/image51.jp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56.png"/><Relationship Id="rId11" Type="http://schemas.openxmlformats.org/officeDocument/2006/relationships/image" Target="../media/image49.jpeg"/><Relationship Id="rId5" Type="http://schemas.openxmlformats.org/officeDocument/2006/relationships/image" Target="../media/image50.jpeg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6.m4a"/><Relationship Id="rId7" Type="http://schemas.openxmlformats.org/officeDocument/2006/relationships/image" Target="../media/image57.png"/><Relationship Id="rId2" Type="http://schemas.microsoft.com/office/2007/relationships/media" Target="../media/media26.m4a"/><Relationship Id="rId1" Type="http://schemas.openxmlformats.org/officeDocument/2006/relationships/tags" Target="../tags/tag25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61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9.m4a"/><Relationship Id="rId7" Type="http://schemas.openxmlformats.org/officeDocument/2006/relationships/diagramLayout" Target="../diagrams/layout1.xm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9501"/>
            <a:ext cx="4284502" cy="3398053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367521" y="1322829"/>
            <a:ext cx="1924707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u="sng">
                <a:solidFill>
                  <a:schemeClr val="tx1">
                    <a:lumMod val="75000"/>
                    <a:lumOff val="25000"/>
                  </a:schemeClr>
                </a:solidFill>
                <a:ea typeface="隶书" panose="02010509060101010101" pitchFamily="49" charset="-122"/>
              </a:rPr>
              <a:t>Toán</a:t>
            </a:r>
            <a:endParaRPr lang="zh-CN" altLang="en-US" sz="3200" b="1" u="sng" dirty="0">
              <a:solidFill>
                <a:schemeClr val="tx1">
                  <a:lumMod val="75000"/>
                  <a:lumOff val="25000"/>
                </a:schemeClr>
              </a:solidFill>
              <a:ea typeface="隶书" panose="02010509060101010101" pitchFamily="49" charset="-122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2025467" y="1861741"/>
            <a:ext cx="2608813" cy="1008112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 b="1">
                <a:solidFill>
                  <a:srgbClr val="FF0000"/>
                </a:solidFill>
              </a:rPr>
              <a:t>Hỗn số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9502"/>
            <a:ext cx="2949796" cy="48554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1726705" y="2575302"/>
            <a:ext cx="5148153" cy="42158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941">
        <p14:ripple/>
      </p:transition>
    </mc:Choice>
    <mc:Fallback xmlns="">
      <p:transition spd="slow" advTm="13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935307" cy="57401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3768" y="1315779"/>
            <a:ext cx="5832648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800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Khi </a:t>
            </a:r>
            <a:r>
              <a:rPr lang="vi-VN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vi-VN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bao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 h</a:t>
            </a:r>
            <a:r>
              <a:rPr lang="vi-VN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ơ</a:t>
            </a:r>
            <a:r>
              <a:rPr lang="en-US" sz="2800" b="1" dirty="0">
                <a:solidFill>
                  <a:srgbClr val="130ACE"/>
                </a:solidFill>
                <a:latin typeface="Times New Roman"/>
                <a:cs typeface="Times New Roman" pitchFamily="18" charset="0"/>
              </a:rPr>
              <a:t>n 1.</a:t>
            </a:r>
            <a:endParaRPr lang="en-US" sz="2800" b="1" dirty="0">
              <a:solidFill>
                <a:srgbClr val="FF0000"/>
              </a:solidFill>
              <a:latin typeface="Times New Roman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95486"/>
            <a:ext cx="20882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 pitchFamily="18" charset="0"/>
              </a:rPr>
              <a:t>Kết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 pitchFamily="18" charset="0"/>
              </a:rPr>
              <a:t>luận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+mn-cs"/>
              </a:rPr>
              <a:t>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246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863">
        <p15:prstTrans prst="airplane"/>
      </p:transition>
    </mc:Choice>
    <mc:Fallback xmlns="">
      <p:transition spd="slow" advTm="27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8">
            <a:extLst>
              <a:ext uri="{FF2B5EF4-FFF2-40B4-BE49-F238E27FC236}">
                <a16:creationId xmlns:a16="http://schemas.microsoft.com/office/drawing/2014/main" id="{63B3617F-F880-4907-94E8-3D2832B7A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8561"/>
            <a:ext cx="9144001" cy="5128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488556" y="99759"/>
            <a:ext cx="62343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Dựa vào hình vẽ để viết rồi đọc hỗn số thích hợp:</a:t>
            </a:r>
          </a:p>
        </p:txBody>
      </p:sp>
      <p:sp>
        <p:nvSpPr>
          <p:cNvPr id="7" name="Oval 6"/>
          <p:cNvSpPr/>
          <p:nvPr/>
        </p:nvSpPr>
        <p:spPr>
          <a:xfrm>
            <a:off x="4368129" y="816938"/>
            <a:ext cx="1139825" cy="1112837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latin typeface="Times New Roman"/>
            </a:endParaRP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178936" y="1752147"/>
            <a:ext cx="3106738" cy="1203325"/>
            <a:chOff x="766259" y="3199603"/>
            <a:chExt cx="4567741" cy="1811266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3732840" y="3199603"/>
              <a:ext cx="1601160" cy="1811266"/>
              <a:chOff x="5637840" y="4037830"/>
              <a:chExt cx="1601160" cy="181107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791199" y="4037830"/>
                <a:ext cx="1447801" cy="97210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91200" y="4876800"/>
                <a:ext cx="1447800" cy="97210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2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5637840" y="4952926"/>
                <a:ext cx="837924" cy="238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3242183" y="3701842"/>
              <a:ext cx="1447800" cy="972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1  </a:t>
              </a:r>
            </a:p>
          </p:txBody>
        </p:sp>
        <p:sp>
          <p:nvSpPr>
            <p:cNvPr id="11" name="TextBox 17"/>
            <p:cNvSpPr txBox="1">
              <a:spLocks noChangeArrowheads="1"/>
            </p:cNvSpPr>
            <p:nvPr/>
          </p:nvSpPr>
          <p:spPr bwMode="auto">
            <a:xfrm>
              <a:off x="766259" y="3773488"/>
              <a:ext cx="1976943" cy="9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Viết: </a:t>
              </a:r>
            </a:p>
          </p:txBody>
        </p:sp>
      </p:grp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163531" y="2868769"/>
            <a:ext cx="5832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altLang="en-US" sz="36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và một phần hai</a:t>
            </a:r>
          </a:p>
        </p:txBody>
      </p:sp>
      <p:sp>
        <p:nvSpPr>
          <p:cNvPr id="16" name="Oval 15"/>
          <p:cNvSpPr/>
          <p:nvPr/>
        </p:nvSpPr>
        <p:spPr>
          <a:xfrm>
            <a:off x="5573042" y="820113"/>
            <a:ext cx="1243012" cy="1112837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latin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392246" y="2515256"/>
            <a:ext cx="9144000" cy="7620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78936" y="1142586"/>
            <a:ext cx="128829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Mẫu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:</a:t>
            </a:r>
          </a:p>
        </p:txBody>
      </p:sp>
      <p:sp>
        <p:nvSpPr>
          <p:cNvPr id="19" name="Chord 18"/>
          <p:cNvSpPr/>
          <p:nvPr/>
        </p:nvSpPr>
        <p:spPr>
          <a:xfrm rot="10800000">
            <a:off x="5523785" y="818877"/>
            <a:ext cx="1295400" cy="1114425"/>
          </a:xfrm>
          <a:prstGeom prst="chord">
            <a:avLst>
              <a:gd name="adj1" fmla="val 5542247"/>
              <a:gd name="adj2" fmla="val 162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228">
        <p14:gallery dir="l"/>
      </p:transition>
    </mc:Choice>
    <mc:Fallback xmlns="">
      <p:transition spd="slow" advTm="30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556;p40"/>
          <p:cNvGrpSpPr/>
          <p:nvPr/>
        </p:nvGrpSpPr>
        <p:grpSpPr>
          <a:xfrm>
            <a:off x="30052" y="3194780"/>
            <a:ext cx="993871" cy="1802348"/>
            <a:chOff x="31594325" y="12376475"/>
            <a:chExt cx="1114025" cy="2225925"/>
          </a:xfrm>
        </p:grpSpPr>
        <p:sp>
          <p:nvSpPr>
            <p:cNvPr id="6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TextBox 25"/>
          <p:cNvSpPr txBox="1">
            <a:spLocks noChangeArrowheads="1"/>
          </p:cNvSpPr>
          <p:nvPr/>
        </p:nvSpPr>
        <p:spPr bwMode="auto">
          <a:xfrm>
            <a:off x="117411" y="403811"/>
            <a:ext cx="99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</a:p>
        </p:txBody>
      </p:sp>
      <p:sp>
        <p:nvSpPr>
          <p:cNvPr id="123" name="TextBox 26"/>
          <p:cNvSpPr txBox="1">
            <a:spLocks noChangeArrowheads="1"/>
          </p:cNvSpPr>
          <p:nvPr/>
        </p:nvSpPr>
        <p:spPr bwMode="auto">
          <a:xfrm>
            <a:off x="116829" y="2019878"/>
            <a:ext cx="774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</a:p>
        </p:txBody>
      </p:sp>
      <p:sp>
        <p:nvSpPr>
          <p:cNvPr id="124" name="TextBox 27"/>
          <p:cNvSpPr txBox="1">
            <a:spLocks noChangeArrowheads="1"/>
          </p:cNvSpPr>
          <p:nvPr/>
        </p:nvSpPr>
        <p:spPr bwMode="auto">
          <a:xfrm>
            <a:off x="1031390" y="3695641"/>
            <a:ext cx="1089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</a:p>
        </p:txBody>
      </p:sp>
      <p:grpSp>
        <p:nvGrpSpPr>
          <p:cNvPr id="125" name="Group 29"/>
          <p:cNvGrpSpPr>
            <a:grpSpLocks/>
          </p:cNvGrpSpPr>
          <p:nvPr/>
        </p:nvGrpSpPr>
        <p:grpSpPr bwMode="auto">
          <a:xfrm>
            <a:off x="1489011" y="165686"/>
            <a:ext cx="3962400" cy="952500"/>
            <a:chOff x="2057400" y="3085735"/>
            <a:chExt cx="5349240" cy="1486265"/>
          </a:xfrm>
        </p:grpSpPr>
        <p:sp>
          <p:nvSpPr>
            <p:cNvPr id="126" name="Rectangle 125"/>
            <p:cNvSpPr/>
            <p:nvPr/>
          </p:nvSpPr>
          <p:spPr>
            <a:xfrm>
              <a:off x="2057400" y="3108960"/>
              <a:ext cx="1463040" cy="1463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038600" y="3108960"/>
              <a:ext cx="1463040" cy="14630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943600" y="3085735"/>
              <a:ext cx="731520" cy="72426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675835" y="3100598"/>
              <a:ext cx="730805" cy="723316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675835" y="3848684"/>
              <a:ext cx="730805" cy="723316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942886" y="3848684"/>
              <a:ext cx="732949" cy="723316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Group 18"/>
          <p:cNvGrpSpPr>
            <a:grpSpLocks/>
          </p:cNvGrpSpPr>
          <p:nvPr/>
        </p:nvGrpSpPr>
        <p:grpSpPr bwMode="auto">
          <a:xfrm>
            <a:off x="5613056" y="42432"/>
            <a:ext cx="3150755" cy="1104900"/>
            <a:chOff x="2649787" y="3429006"/>
            <a:chExt cx="2836613" cy="1467781"/>
          </a:xfrm>
        </p:grpSpPr>
        <p:grpSp>
          <p:nvGrpSpPr>
            <p:cNvPr id="133" name="Group 11"/>
            <p:cNvGrpSpPr>
              <a:grpSpLocks/>
            </p:cNvGrpSpPr>
            <p:nvPr/>
          </p:nvGrpSpPr>
          <p:grpSpPr bwMode="auto">
            <a:xfrm>
              <a:off x="4038600" y="3429006"/>
              <a:ext cx="1447800" cy="1467781"/>
              <a:chOff x="4800600" y="4267200"/>
              <a:chExt cx="1447800" cy="1467624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4800600" y="4267200"/>
                <a:ext cx="1447800" cy="8580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4800600" y="4876798"/>
                <a:ext cx="1447800" cy="8580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3581400" y="3744124"/>
              <a:ext cx="948816" cy="8581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 </a:t>
              </a:r>
            </a:p>
          </p:txBody>
        </p:sp>
        <p:sp>
          <p:nvSpPr>
            <p:cNvPr id="135" name="TextBox 17"/>
            <p:cNvSpPr txBox="1">
              <a:spLocks noChangeArrowheads="1"/>
            </p:cNvSpPr>
            <p:nvPr/>
          </p:nvSpPr>
          <p:spPr bwMode="auto">
            <a:xfrm>
              <a:off x="2649787" y="3712656"/>
              <a:ext cx="2122498" cy="85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Viết: </a:t>
              </a:r>
            </a:p>
          </p:txBody>
        </p:sp>
      </p:grpSp>
      <p:grpSp>
        <p:nvGrpSpPr>
          <p:cNvPr id="138" name="Group 45"/>
          <p:cNvGrpSpPr>
            <a:grpSpLocks/>
          </p:cNvGrpSpPr>
          <p:nvPr/>
        </p:nvGrpSpPr>
        <p:grpSpPr bwMode="auto">
          <a:xfrm>
            <a:off x="800196" y="2014630"/>
            <a:ext cx="3735727" cy="609600"/>
            <a:chOff x="1554480" y="3477904"/>
            <a:chExt cx="6903720" cy="1475096"/>
          </a:xfrm>
        </p:grpSpPr>
        <p:sp>
          <p:nvSpPr>
            <p:cNvPr id="139" name="Rectangle 138"/>
            <p:cNvSpPr/>
            <p:nvPr/>
          </p:nvSpPr>
          <p:spPr>
            <a:xfrm>
              <a:off x="1554480" y="3505200"/>
              <a:ext cx="2133600" cy="144780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992880" y="3489960"/>
              <a:ext cx="2103120" cy="146304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6775704" y="3484272"/>
              <a:ext cx="420624" cy="146304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6355080" y="3489960"/>
              <a:ext cx="420624" cy="146304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8037573" y="3477904"/>
              <a:ext cx="420627" cy="146357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196328" y="3489960"/>
              <a:ext cx="420624" cy="146304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616952" y="3489960"/>
              <a:ext cx="420624" cy="1463040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Group 22"/>
          <p:cNvGrpSpPr>
            <a:grpSpLocks/>
          </p:cNvGrpSpPr>
          <p:nvPr/>
        </p:nvGrpSpPr>
        <p:grpSpPr bwMode="auto">
          <a:xfrm>
            <a:off x="5177471" y="1751518"/>
            <a:ext cx="2986087" cy="1230313"/>
            <a:chOff x="1524000" y="3542184"/>
            <a:chExt cx="2895600" cy="1046359"/>
          </a:xfrm>
        </p:grpSpPr>
        <p:grpSp>
          <p:nvGrpSpPr>
            <p:cNvPr id="147" name="Group 11"/>
            <p:cNvGrpSpPr>
              <a:grpSpLocks/>
            </p:cNvGrpSpPr>
            <p:nvPr/>
          </p:nvGrpSpPr>
          <p:grpSpPr bwMode="auto">
            <a:xfrm>
              <a:off x="2971800" y="3542184"/>
              <a:ext cx="1447800" cy="1046359"/>
              <a:chOff x="3733800" y="4380365"/>
              <a:chExt cx="1447800" cy="1046247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3733800" y="4380365"/>
                <a:ext cx="1447800" cy="5498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3733800" y="4876797"/>
                <a:ext cx="1447800" cy="54981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>
                <a:off x="3734569" y="4952763"/>
                <a:ext cx="380231" cy="54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8" name="TextBox 147"/>
            <p:cNvSpPr txBox="1"/>
            <p:nvPr/>
          </p:nvSpPr>
          <p:spPr>
            <a:xfrm>
              <a:off x="2590800" y="3770699"/>
              <a:ext cx="1447800" cy="5498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 </a:t>
              </a:r>
            </a:p>
          </p:txBody>
        </p:sp>
        <p:sp>
          <p:nvSpPr>
            <p:cNvPr id="149" name="TextBox 17"/>
            <p:cNvSpPr txBox="1">
              <a:spLocks noChangeArrowheads="1"/>
            </p:cNvSpPr>
            <p:nvPr/>
          </p:nvSpPr>
          <p:spPr bwMode="auto">
            <a:xfrm>
              <a:off x="1524000" y="3773488"/>
              <a:ext cx="1295400" cy="54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Viết: </a:t>
              </a:r>
            </a:p>
          </p:txBody>
        </p:sp>
      </p:grpSp>
      <p:grpSp>
        <p:nvGrpSpPr>
          <p:cNvPr id="153" name="Group 158"/>
          <p:cNvGrpSpPr>
            <a:grpSpLocks/>
          </p:cNvGrpSpPr>
          <p:nvPr/>
        </p:nvGrpSpPr>
        <p:grpSpPr bwMode="auto">
          <a:xfrm>
            <a:off x="1676123" y="3609614"/>
            <a:ext cx="4113614" cy="892928"/>
            <a:chOff x="1079088" y="1371600"/>
            <a:chExt cx="6923500" cy="3060288"/>
          </a:xfrm>
        </p:grpSpPr>
        <p:cxnSp>
          <p:nvCxnSpPr>
            <p:cNvPr id="154" name="Straight Connector 153"/>
            <p:cNvCxnSpPr/>
            <p:nvPr/>
          </p:nvCxnSpPr>
          <p:spPr>
            <a:xfrm>
              <a:off x="1142932" y="1660627"/>
              <a:ext cx="6857292" cy="42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844416" y="1639377"/>
              <a:ext cx="53555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 flipH="1" flipV="1">
              <a:off x="1068349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 flipH="1" flipV="1">
              <a:off x="1282344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 flipH="1" flipV="1">
              <a:off x="1511710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 flipH="1" flipV="1">
              <a:off x="1738710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5400000" flipH="1" flipV="1">
              <a:off x="1969256" y="1536035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 flipH="1" flipV="1">
              <a:off x="2197439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 flipH="1" flipV="1">
              <a:off x="2439808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 flipH="1" flipV="1">
              <a:off x="2654985" y="1536035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 flipH="1" flipV="1">
              <a:off x="2883168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3111349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3340715" y="1536035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5400000" flipH="1" flipV="1">
              <a:off x="3554710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 flipH="1" flipV="1">
              <a:off x="3781710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 flipH="1" flipV="1">
              <a:off x="4012256" y="1536035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 flipH="1" flipV="1">
              <a:off x="4240439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 flipH="1" flipV="1">
              <a:off x="4467439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 flipH="1" flipV="1">
              <a:off x="4712173" y="1536035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 flipH="1" flipV="1">
              <a:off x="4926168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 flipH="1" flipV="1">
              <a:off x="5154349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rot="5400000" flipH="1" flipV="1">
              <a:off x="5382532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 rot="5400000" flipH="1" flipV="1">
              <a:off x="5626085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 flipH="1" flipV="1">
              <a:off x="5840078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 flipH="1" flipV="1">
              <a:off x="6068261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rot="5400000" flipH="1" flipV="1">
              <a:off x="6296444" y="1536035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 rot="5400000" flipH="1" flipV="1">
              <a:off x="6525808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 flipH="1" flipV="1">
              <a:off x="6753990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5400000" flipH="1" flipV="1">
              <a:off x="6997543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5400000" flipH="1" flipV="1">
              <a:off x="7211537" y="1536037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5400000" flipH="1" flipV="1">
              <a:off x="7439719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 flipH="1" flipV="1">
              <a:off x="7609969" y="1537218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5400000">
              <a:off x="7733631" y="1638193"/>
              <a:ext cx="535550" cy="23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1142932" y="2497957"/>
              <a:ext cx="6857292" cy="42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5400000">
              <a:off x="844416" y="2476707"/>
              <a:ext cx="53555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1066224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1280219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150958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 flipH="1" flipV="1">
              <a:off x="173658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 rot="5400000" flipH="1" flipV="1">
              <a:off x="1967131" y="2375491"/>
              <a:ext cx="548300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rot="5400000" flipH="1" flipV="1">
              <a:off x="219531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 rot="5400000" flipH="1" flipV="1">
              <a:off x="2437682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 flipH="1" flipV="1">
              <a:off x="2652860" y="2375491"/>
              <a:ext cx="548300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 flipH="1" flipV="1">
              <a:off x="2881043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 rot="5400000" flipH="1" flipV="1">
              <a:off x="3109224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rot="5400000" flipH="1" flipV="1">
              <a:off x="3338589" y="2375491"/>
              <a:ext cx="548300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rot="5400000" flipH="1" flipV="1">
              <a:off x="355258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rot="5400000" flipH="1" flipV="1">
              <a:off x="377958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rot="5400000" flipH="1" flipV="1">
              <a:off x="4010131" y="2375491"/>
              <a:ext cx="548300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5400000" flipH="1" flipV="1">
              <a:off x="423831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5400000" flipH="1" flipV="1">
              <a:off x="446531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5400000" flipH="1" flipV="1">
              <a:off x="4710048" y="2375491"/>
              <a:ext cx="548300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5400000" flipH="1" flipV="1">
              <a:off x="4924043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5400000" flipH="1" flipV="1">
              <a:off x="5152224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rot="5400000" flipH="1" flipV="1">
              <a:off x="5380407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5400000" flipH="1" flipV="1">
              <a:off x="5623959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 flipH="1" flipV="1">
              <a:off x="5837953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 flipH="1" flipV="1">
              <a:off x="6066136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 flipH="1" flipV="1">
              <a:off x="6294318" y="2375491"/>
              <a:ext cx="548300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 flipH="1" flipV="1">
              <a:off x="6523682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5400000" flipH="1" flipV="1">
              <a:off x="6751865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 flipH="1" flipV="1">
              <a:off x="6995418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5400000" flipH="1" flipV="1">
              <a:off x="7209411" y="2375493"/>
              <a:ext cx="548300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 flipH="1" flipV="1">
              <a:off x="743759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5400000" flipH="1" flipV="1">
              <a:off x="7607844" y="2376674"/>
              <a:ext cx="548300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5400000">
              <a:off x="7733631" y="2475523"/>
              <a:ext cx="535550" cy="23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1142932" y="3326784"/>
              <a:ext cx="685729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5400000">
              <a:off x="844416" y="3301284"/>
              <a:ext cx="53555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 flipH="1" flipV="1">
              <a:off x="1068349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 flipH="1" flipV="1">
              <a:off x="1282344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 flipH="1" flipV="1">
              <a:off x="1511710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 flipH="1" flipV="1">
              <a:off x="1738710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 flipH="1" flipV="1">
              <a:off x="1969256" y="320219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5400000" flipH="1" flipV="1">
              <a:off x="2197439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5400000" flipH="1" flipV="1">
              <a:off x="2439808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5400000" flipH="1" flipV="1">
              <a:off x="2654985" y="320219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5400000" flipH="1" flipV="1">
              <a:off x="2883168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 rot="5400000" flipH="1" flipV="1">
              <a:off x="3111349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rot="5400000" flipH="1" flipV="1">
              <a:off x="3340715" y="320219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rot="5400000" flipH="1" flipV="1">
              <a:off x="3554710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rot="5400000" flipH="1" flipV="1">
              <a:off x="3781710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rot="5400000" flipH="1" flipV="1">
              <a:off x="4012256" y="320219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rot="5400000" flipH="1" flipV="1">
              <a:off x="4240439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5400000" flipH="1" flipV="1">
              <a:off x="4467439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5400000" flipH="1" flipV="1">
              <a:off x="4712173" y="320219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 flipH="1" flipV="1">
              <a:off x="4926168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 flipH="1" flipV="1">
              <a:off x="5154349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5400000" flipH="1" flipV="1">
              <a:off x="5382532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5400000" flipH="1" flipV="1">
              <a:off x="5626085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 flipH="1" flipV="1">
              <a:off x="5840078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 flipH="1" flipV="1">
              <a:off x="6068261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 flipH="1" flipV="1">
              <a:off x="6296444" y="320219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 flipH="1" flipV="1">
              <a:off x="6525808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5400000" flipH="1" flipV="1">
              <a:off x="6753990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5400000" flipH="1" flipV="1">
              <a:off x="6997543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5400000" flipH="1" flipV="1">
              <a:off x="7211537" y="320219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7439719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5400000" flipH="1" flipV="1">
              <a:off x="7609969" y="320337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7733631" y="3300101"/>
              <a:ext cx="535550" cy="236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1112192" y="4176864"/>
              <a:ext cx="685729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814620" y="4152305"/>
              <a:ext cx="531301" cy="23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5400000" flipH="1" flipV="1">
              <a:off x="1037610" y="405227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rot="5400000" flipH="1" flipV="1">
              <a:off x="1251606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5400000" flipH="1" flipV="1">
              <a:off x="1478606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 flipH="1" flipV="1">
              <a:off x="1707969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5400000" flipH="1" flipV="1">
              <a:off x="1937335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5400000" flipH="1" flipV="1">
              <a:off x="2164335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5400000" flipH="1" flipV="1">
              <a:off x="2409069" y="405227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5400000" flipH="1" flipV="1">
              <a:off x="2623064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rot="5400000" flipH="1" flipV="1">
              <a:off x="2850064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5400000" flipH="1" flipV="1">
              <a:off x="3080610" y="405227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5400000" flipH="1" flipV="1">
              <a:off x="3308793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 flipH="1" flipV="1">
              <a:off x="3521606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5400000" flipH="1" flipV="1">
              <a:off x="3749787" y="4052274"/>
              <a:ext cx="544051" cy="21517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 flipH="1" flipV="1">
              <a:off x="3980335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rot="5400000" flipH="1" flipV="1">
              <a:off x="4207335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 flipH="1" flipV="1">
              <a:off x="4436699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5400000" flipH="1" flipV="1">
              <a:off x="4680251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rot="5400000" flipH="1" flipV="1">
              <a:off x="4893064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rot="5400000" flipH="1" flipV="1">
              <a:off x="5122428" y="4053455"/>
              <a:ext cx="544051" cy="21281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5400000" flipH="1" flipV="1">
              <a:off x="5350610" y="4052272"/>
              <a:ext cx="544051" cy="21517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rot="5400000">
              <a:off x="3117725" y="4139555"/>
              <a:ext cx="531299" cy="23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rot="5400000">
              <a:off x="5403094" y="4153487"/>
              <a:ext cx="53130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rot="5400000">
              <a:off x="7733391" y="4152305"/>
              <a:ext cx="531301" cy="236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78" name="Straight Connector 277"/>
          <p:cNvCxnSpPr/>
          <p:nvPr/>
        </p:nvCxnSpPr>
        <p:spPr bwMode="auto">
          <a:xfrm>
            <a:off x="7151155" y="646997"/>
            <a:ext cx="401638" cy="47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9" name="Group 158"/>
          <p:cNvGrpSpPr>
            <a:grpSpLocks/>
          </p:cNvGrpSpPr>
          <p:nvPr/>
        </p:nvGrpSpPr>
        <p:grpSpPr bwMode="auto">
          <a:xfrm>
            <a:off x="6013120" y="3435451"/>
            <a:ext cx="2449513" cy="1192212"/>
            <a:chOff x="1144741" y="4410235"/>
            <a:chExt cx="1588292" cy="1084656"/>
          </a:xfrm>
        </p:grpSpPr>
        <p:sp>
          <p:nvSpPr>
            <p:cNvPr id="280" name="TextBox 144"/>
            <p:cNvSpPr txBox="1">
              <a:spLocks noChangeArrowheads="1"/>
            </p:cNvSpPr>
            <p:nvPr/>
          </p:nvSpPr>
          <p:spPr bwMode="auto">
            <a:xfrm>
              <a:off x="1144741" y="4634489"/>
              <a:ext cx="914400" cy="587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Viết:</a:t>
              </a:r>
            </a:p>
          </p:txBody>
        </p:sp>
        <p:grpSp>
          <p:nvGrpSpPr>
            <p:cNvPr id="281" name="Group 155"/>
            <p:cNvGrpSpPr>
              <a:grpSpLocks/>
            </p:cNvGrpSpPr>
            <p:nvPr/>
          </p:nvGrpSpPr>
          <p:grpSpPr bwMode="auto">
            <a:xfrm>
              <a:off x="1703540" y="4410235"/>
              <a:ext cx="1029493" cy="1084656"/>
              <a:chOff x="1703540" y="4410235"/>
              <a:chExt cx="1029493" cy="1084656"/>
            </a:xfrm>
          </p:grpSpPr>
          <p:cxnSp>
            <p:nvCxnSpPr>
              <p:cNvPr id="282" name="Straight Connector 281"/>
              <p:cNvCxnSpPr>
                <a:cxnSpLocks/>
              </p:cNvCxnSpPr>
              <p:nvPr/>
            </p:nvCxnSpPr>
            <p:spPr>
              <a:xfrm>
                <a:off x="2045425" y="4986503"/>
                <a:ext cx="267632" cy="1445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3" name="TextBox 282"/>
              <p:cNvSpPr txBox="1"/>
              <p:nvPr/>
            </p:nvSpPr>
            <p:spPr>
              <a:xfrm>
                <a:off x="2059140" y="4410235"/>
                <a:ext cx="673893" cy="58781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3600" b="1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703540" y="4638914"/>
                <a:ext cx="511176" cy="587814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eaLnBrk="1" hangingPunct="1">
                  <a:defRPr/>
                </a:pPr>
                <a:r>
                  <a:rPr lang="en-US" sz="3600" b="1" dirty="0">
                    <a:ln w="11430"/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2081360" y="4907077"/>
                <a:ext cx="269458" cy="5878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3600" b="1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286" name="TextBox 18"/>
          <p:cNvSpPr txBox="1">
            <a:spLocks noChangeArrowheads="1"/>
          </p:cNvSpPr>
          <p:nvPr/>
        </p:nvSpPr>
        <p:spPr bwMode="auto">
          <a:xfrm>
            <a:off x="4040300" y="1153275"/>
            <a:ext cx="512998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Đọc: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và một phần tư</a:t>
            </a:r>
          </a:p>
        </p:txBody>
      </p:sp>
      <p:sp>
        <p:nvSpPr>
          <p:cNvPr id="287" name="TextBox 18"/>
          <p:cNvSpPr txBox="1">
            <a:spLocks noChangeArrowheads="1"/>
          </p:cNvSpPr>
          <p:nvPr/>
        </p:nvSpPr>
        <p:spPr bwMode="auto">
          <a:xfrm>
            <a:off x="2989032" y="2861523"/>
            <a:ext cx="57434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và bốn phần năm</a:t>
            </a:r>
          </a:p>
        </p:txBody>
      </p:sp>
      <p:sp>
        <p:nvSpPr>
          <p:cNvPr id="288" name="TextBox 287"/>
          <p:cNvSpPr txBox="1">
            <a:spLocks noChangeArrowheads="1"/>
          </p:cNvSpPr>
          <p:nvPr/>
        </p:nvSpPr>
        <p:spPr bwMode="auto">
          <a:xfrm>
            <a:off x="4374225" y="4548711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altLang="en-US" sz="36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và hai phần ba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511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6437">
        <p15:prstTrans prst="airplane"/>
      </p:transition>
    </mc:Choice>
    <mc:Fallback xmlns="">
      <p:transition spd="slow" advTm="66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3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" grpId="0"/>
      <p:bldP spid="287" grpId="0"/>
      <p:bldP spid="2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92"/>
            <a:ext cx="9148224" cy="5141608"/>
          </a:xfrm>
          <a:prstGeom prst="rect">
            <a:avLst/>
          </a:prstGeom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118211" y="2731889"/>
            <a:ext cx="7610475" cy="474662"/>
            <a:chOff x="441658" y="2273890"/>
            <a:chExt cx="8245142" cy="474073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57138" y="2514891"/>
              <a:ext cx="8229662" cy="158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rot="5400000">
              <a:off x="214202" y="2501346"/>
              <a:ext cx="456633" cy="172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>
              <a:off x="958914" y="2518786"/>
              <a:ext cx="456633" cy="17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1691586" y="2514030"/>
              <a:ext cx="456633" cy="17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425117" y="2510133"/>
              <a:ext cx="45663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3158650" y="2509273"/>
              <a:ext cx="456633" cy="172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896482" y="2514030"/>
              <a:ext cx="456633" cy="1719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4632594" y="2514030"/>
              <a:ext cx="456633" cy="17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5368706" y="2514030"/>
              <a:ext cx="456633" cy="17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6106537" y="2514030"/>
              <a:ext cx="456633" cy="172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6847810" y="2514030"/>
              <a:ext cx="456633" cy="171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582201" y="2514030"/>
              <a:ext cx="456633" cy="172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1615099" y="3201789"/>
            <a:ext cx="573087" cy="1154112"/>
            <a:chOff x="5791199" y="4267200"/>
            <a:chExt cx="1447801" cy="1050251"/>
          </a:xfrm>
        </p:grpSpPr>
        <p:sp>
          <p:nvSpPr>
            <p:cNvPr id="16" name="TextBox 15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867398" y="4808939"/>
              <a:ext cx="838203" cy="1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2285024" y="3201789"/>
            <a:ext cx="573087" cy="1154112"/>
            <a:chOff x="5791199" y="4267200"/>
            <a:chExt cx="1447801" cy="1050251"/>
          </a:xfrm>
        </p:grpSpPr>
        <p:sp>
          <p:nvSpPr>
            <p:cNvPr id="20" name="TextBox 19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867398" y="4808939"/>
              <a:ext cx="838203" cy="1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2950186" y="3201789"/>
            <a:ext cx="573088" cy="1154112"/>
            <a:chOff x="5791199" y="4267200"/>
            <a:chExt cx="1447801" cy="1050251"/>
          </a:xfrm>
        </p:grpSpPr>
        <p:sp>
          <p:nvSpPr>
            <p:cNvPr id="24" name="TextBox 23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867400" y="4808939"/>
              <a:ext cx="838199" cy="1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11"/>
          <p:cNvGrpSpPr>
            <a:grpSpLocks/>
          </p:cNvGrpSpPr>
          <p:nvPr/>
        </p:nvGrpSpPr>
        <p:grpSpPr bwMode="auto">
          <a:xfrm>
            <a:off x="3664561" y="3185914"/>
            <a:ext cx="573088" cy="1154112"/>
            <a:chOff x="5791199" y="4267200"/>
            <a:chExt cx="1447801" cy="1050251"/>
          </a:xfrm>
        </p:grpSpPr>
        <p:sp>
          <p:nvSpPr>
            <p:cNvPr id="28" name="TextBox 27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867400" y="4808939"/>
              <a:ext cx="838199" cy="1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11"/>
          <p:cNvGrpSpPr>
            <a:grpSpLocks/>
          </p:cNvGrpSpPr>
          <p:nvPr/>
        </p:nvGrpSpPr>
        <p:grpSpPr bwMode="auto">
          <a:xfrm>
            <a:off x="4310674" y="3184326"/>
            <a:ext cx="573087" cy="1154113"/>
            <a:chOff x="5791199" y="4267200"/>
            <a:chExt cx="1447801" cy="1050251"/>
          </a:xfrm>
        </p:grpSpPr>
        <p:sp>
          <p:nvSpPr>
            <p:cNvPr id="32" name="TextBox 31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5867398" y="4808939"/>
              <a:ext cx="838203" cy="14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4850424" y="3147814"/>
            <a:ext cx="838200" cy="1154112"/>
            <a:chOff x="5120152" y="4267200"/>
            <a:chExt cx="2118848" cy="1050251"/>
          </a:xfrm>
        </p:grpSpPr>
        <p:sp>
          <p:nvSpPr>
            <p:cNvPr id="36" name="TextBox 35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866564" y="4808939"/>
              <a:ext cx="838709" cy="1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120152" y="4490883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0" name="Group 11"/>
          <p:cNvGrpSpPr>
            <a:grpSpLocks/>
          </p:cNvGrpSpPr>
          <p:nvPr/>
        </p:nvGrpSpPr>
        <p:grpSpPr bwMode="auto">
          <a:xfrm>
            <a:off x="7668344" y="2128640"/>
            <a:ext cx="671512" cy="2171302"/>
            <a:chOff x="5607053" y="3332222"/>
            <a:chExt cx="1695828" cy="1976191"/>
          </a:xfrm>
        </p:grpSpPr>
        <p:sp>
          <p:nvSpPr>
            <p:cNvPr id="41" name="TextBox 40"/>
            <p:cNvSpPr txBox="1"/>
            <p:nvPr/>
          </p:nvSpPr>
          <p:spPr>
            <a:xfrm>
              <a:off x="5607053" y="4327993"/>
              <a:ext cx="1695828" cy="980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10      </a:t>
              </a:r>
              <a:r>
                <a:rPr lang="en-US" sz="3200">
                  <a:ln w="0">
                    <a:noFill/>
                  </a:ln>
                  <a:noFill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0</a:t>
              </a:r>
              <a:r>
                <a:rPr lang="en-US" sz="3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1199" y="3332222"/>
              <a:ext cx="1447802" cy="5880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 pitchFamily="18" charset="0"/>
                </a:rPr>
                <a:t>2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903449" y="4808858"/>
              <a:ext cx="837893" cy="14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937256" y="2009436"/>
            <a:ext cx="133643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 pitchFamily="18" charset="0"/>
              </a:rPr>
              <a:t>0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08960" y="2006976"/>
            <a:ext cx="133643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 pitchFamily="18" charset="0"/>
              </a:rPr>
              <a:t>1  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28038" y="1313669"/>
            <a:ext cx="9120187" cy="52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Viết hỗn số thích h</a:t>
            </a:r>
            <a:r>
              <a:rPr lang="vi-VN" altLang="en-US" sz="2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altLang="en-US" sz="2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chỗ chấm d</a:t>
            </a:r>
            <a:r>
              <a:rPr lang="vi-VN" altLang="en-US" sz="2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altLang="en-US" sz="2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vạch của tia số</a:t>
            </a:r>
          </a:p>
        </p:txBody>
      </p:sp>
      <p:grpSp>
        <p:nvGrpSpPr>
          <p:cNvPr id="47" name="Group 11"/>
          <p:cNvGrpSpPr>
            <a:grpSpLocks/>
          </p:cNvGrpSpPr>
          <p:nvPr/>
        </p:nvGrpSpPr>
        <p:grpSpPr bwMode="auto">
          <a:xfrm>
            <a:off x="5445736" y="3163689"/>
            <a:ext cx="838200" cy="1154112"/>
            <a:chOff x="5120152" y="4267200"/>
            <a:chExt cx="2118848" cy="1050251"/>
          </a:xfrm>
        </p:grpSpPr>
        <p:sp>
          <p:nvSpPr>
            <p:cNvPr id="48" name="TextBox 47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5866564" y="4808939"/>
              <a:ext cx="838712" cy="14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5120152" y="4490883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52" name="Group 11"/>
          <p:cNvGrpSpPr>
            <a:grpSpLocks/>
          </p:cNvGrpSpPr>
          <p:nvPr/>
        </p:nvGrpSpPr>
        <p:grpSpPr bwMode="auto">
          <a:xfrm>
            <a:off x="6163286" y="3193851"/>
            <a:ext cx="838200" cy="1154113"/>
            <a:chOff x="5120152" y="4267200"/>
            <a:chExt cx="2118848" cy="1050251"/>
          </a:xfrm>
        </p:grpSpPr>
        <p:sp>
          <p:nvSpPr>
            <p:cNvPr id="53" name="TextBox 52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5866564" y="4808939"/>
              <a:ext cx="838712" cy="14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120152" y="4475224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57" name="Group 11"/>
          <p:cNvGrpSpPr>
            <a:grpSpLocks/>
          </p:cNvGrpSpPr>
          <p:nvPr/>
        </p:nvGrpSpPr>
        <p:grpSpPr bwMode="auto">
          <a:xfrm>
            <a:off x="6849086" y="3200201"/>
            <a:ext cx="838200" cy="1154113"/>
            <a:chOff x="5120152" y="4267200"/>
            <a:chExt cx="2118848" cy="1050251"/>
          </a:xfrm>
        </p:grpSpPr>
        <p:sp>
          <p:nvSpPr>
            <p:cNvPr id="58" name="TextBox 57"/>
            <p:cNvSpPr txBox="1"/>
            <p:nvPr/>
          </p:nvSpPr>
          <p:spPr>
            <a:xfrm>
              <a:off x="5791199" y="4267200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91199" y="4729168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5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5866564" y="4808939"/>
              <a:ext cx="838712" cy="144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120152" y="4490883"/>
              <a:ext cx="1447801" cy="5882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61252" y="2637351"/>
            <a:ext cx="133643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 pitchFamily="18" charset="0"/>
              </a:rPr>
              <a:t>a) 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21070" y="3298417"/>
            <a:ext cx="133643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>
                  <a:solidFill>
                    <a:srgbClr val="996633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… 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63024" y="3293497"/>
            <a:ext cx="133643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>
                  <a:solidFill>
                    <a:srgbClr val="996633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… 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001486" y="3328079"/>
            <a:ext cx="1409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>
                  <a:solidFill>
                    <a:srgbClr val="996633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…  </a:t>
            </a:r>
          </a:p>
        </p:txBody>
      </p:sp>
      <p:pic>
        <p:nvPicPr>
          <p:cNvPr id="68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60" y="46658"/>
            <a:ext cx="3282505" cy="1117830"/>
          </a:xfrm>
          <a:prstGeom prst="rect">
            <a:avLst/>
          </a:prstGeom>
        </p:spPr>
      </p:pic>
      <p:pic>
        <p:nvPicPr>
          <p:cNvPr id="63" name="Audio 6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6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206">
        <p14:doors dir="vert"/>
      </p:transition>
    </mc:Choice>
    <mc:Fallback xmlns="">
      <p:transition spd="slow" advTm="69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3662787" y="-1342169"/>
            <a:ext cx="3264473" cy="6778315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585722" y="1635646"/>
            <a:ext cx="426301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a typeface="华康雅宋体W9" panose="02020909000000000000" pitchFamily="49" charset="-122"/>
                <a:cs typeface="+mn-ea"/>
                <a:sym typeface="+mn-lt"/>
              </a:rPr>
              <a:t>2. Cách chuyển </a:t>
            </a:r>
          </a:p>
          <a:p>
            <a:pPr algn="ctr"/>
            <a:r>
              <a:rPr lang="en-US" altLang="zh-CN" sz="3600" b="1">
                <a:solidFill>
                  <a:srgbClr val="FF0000"/>
                </a:solidFill>
                <a:ea typeface="华康雅宋体W9" panose="02020909000000000000" pitchFamily="49" charset="-122"/>
                <a:cs typeface="+mn-ea"/>
                <a:sym typeface="+mn-lt"/>
              </a:rPr>
              <a:t>hỗn số thành phân số</a:t>
            </a:r>
            <a:endParaRPr lang="en-US" altLang="zh-CN" sz="3600" b="1" dirty="0">
              <a:solidFill>
                <a:srgbClr val="FF0000"/>
              </a:solidFill>
              <a:ea typeface="华康雅宋体W9" panose="02020909000000000000" pitchFamily="49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5846"/>
            <a:ext cx="3024336" cy="1494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614574" y="1943570"/>
            <a:ext cx="5148153" cy="421584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03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309">
        <p15:prstTrans prst="airplane"/>
      </p:transition>
    </mc:Choice>
    <mc:Fallback xmlns="">
      <p:transition spd="slow" advTm="17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74775" y="459474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eft Brace 21"/>
          <p:cNvSpPr/>
          <p:nvPr/>
        </p:nvSpPr>
        <p:spPr>
          <a:xfrm rot="16200000">
            <a:off x="3645979" y="818853"/>
            <a:ext cx="428924" cy="2827173"/>
          </a:xfrm>
          <a:prstGeom prst="leftBrace">
            <a:avLst>
              <a:gd name="adj1" fmla="val 51675"/>
              <a:gd name="adj2" fmla="val 49814"/>
            </a:avLst>
          </a:prstGeom>
          <a:solidFill>
            <a:schemeClr val="bg1"/>
          </a:solidFill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69550" y="2579725"/>
                <a:ext cx="805053" cy="7877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550" y="2579725"/>
                <a:ext cx="805053" cy="787716"/>
              </a:xfrm>
              <a:prstGeom prst="rect">
                <a:avLst/>
              </a:prstGeom>
              <a:blipFill>
                <a:blip r:embed="rId6"/>
                <a:stretch>
                  <a:fillRect l="-19697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380890" y="3436247"/>
                <a:ext cx="935064" cy="10143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890" y="3436247"/>
                <a:ext cx="935064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7380890" y="2578699"/>
                <a:ext cx="1667444" cy="8757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 ×</m:t>
                        </m:r>
                        <m:r>
                          <a:rPr lang="en-US" sz="3600" b="0" i="1" dirty="0" smtClean="0"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  <m:r>
                          <a:rPr lang="en-US" sz="3600" b="0" i="1" dirty="0" smtClean="0">
                            <a:latin typeface="Cambria Math"/>
                          </a:rPr>
                          <m:t>+1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890" y="2578699"/>
                <a:ext cx="1667444" cy="875753"/>
              </a:xfrm>
              <a:prstGeom prst="rect">
                <a:avLst/>
              </a:prstGeom>
              <a:blipFill>
                <a:blip r:embed="rId8"/>
                <a:stretch>
                  <a:fillRect l="-9524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174603" y="2562282"/>
                <a:ext cx="1698715" cy="874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3200" dirty="0"/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2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 dirty="0"/>
                  <a:t>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603" y="2562282"/>
                <a:ext cx="1698715" cy="874663"/>
              </a:xfrm>
              <a:prstGeom prst="rect">
                <a:avLst/>
              </a:prstGeom>
              <a:blipFill>
                <a:blip r:embed="rId9"/>
                <a:stretch>
                  <a:fillRect l="-9353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979136" y="1105077"/>
                <a:ext cx="439543" cy="7838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136" y="1105077"/>
                <a:ext cx="439543" cy="7838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458319" y="2578699"/>
                <a:ext cx="2031325" cy="8757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latin typeface="Cambria Math"/>
                          </a:rPr>
                          <m:t>2 ×</m:t>
                        </m:r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  <m:r>
                          <a:rPr lang="en-US" sz="3600" i="1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3200" dirty="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319" y="2578699"/>
                <a:ext cx="2031325" cy="875753"/>
              </a:xfrm>
              <a:prstGeom prst="rect">
                <a:avLst/>
              </a:prstGeom>
              <a:blipFill>
                <a:blip r:embed="rId11"/>
                <a:stretch>
                  <a:fillRect l="-748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830" r="21473" b="54469"/>
          <a:stretch/>
        </p:blipFill>
        <p:spPr>
          <a:xfrm>
            <a:off x="1899826" y="914089"/>
            <a:ext cx="4012557" cy="11756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231811"/>
      </p:ext>
    </p:extLst>
  </p:cSld>
  <p:clrMapOvr>
    <a:masterClrMapping/>
  </p:clrMapOvr>
  <p:transition spd="slow" advTm="5519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 txBox="1">
            <a:spLocks/>
          </p:cNvSpPr>
          <p:nvPr/>
        </p:nvSpPr>
        <p:spPr>
          <a:xfrm>
            <a:off x="1185011" y="339502"/>
            <a:ext cx="7929300" cy="3463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indent="0">
              <a:buFont typeface="Arial" pitchFamily="34" charset="0"/>
              <a:buNone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Ta viết gọn như sau: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372470" y="964197"/>
                <a:ext cx="744114" cy="961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4000" b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470" y="964197"/>
                <a:ext cx="744114" cy="961545"/>
              </a:xfrm>
              <a:prstGeom prst="rect">
                <a:avLst/>
              </a:prstGeom>
              <a:blipFill>
                <a:blip r:embed="rId6"/>
                <a:stretch>
                  <a:fillRect l="-24590" b="-6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026876" y="917553"/>
                <a:ext cx="2636684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 ×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itchFamily="18" charset="0"/>
                              <a:cs typeface="Times New Roman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sz="320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2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876" y="917553"/>
                <a:ext cx="2636684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63560" y="901604"/>
                <a:ext cx="1024832" cy="10143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dirty="0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560" y="901604"/>
                <a:ext cx="1024832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275875" y="2043524"/>
            <a:ext cx="6688613" cy="1608346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Giữ nguyên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6" name="Google Shape;1801;p61"/>
          <p:cNvGrpSpPr/>
          <p:nvPr/>
        </p:nvGrpSpPr>
        <p:grpSpPr>
          <a:xfrm>
            <a:off x="661959" y="1203598"/>
            <a:ext cx="1349443" cy="2080754"/>
            <a:chOff x="5935827" y="724913"/>
            <a:chExt cx="2395220" cy="3697695"/>
          </a:xfrm>
        </p:grpSpPr>
        <p:sp>
          <p:nvSpPr>
            <p:cNvPr id="17" name="Google Shape;1802;p61"/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03;p61"/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04;p61"/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05;p61"/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06;p61"/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07;p61"/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08;p61"/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09;p61"/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10;p61"/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11;p61"/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12;p61"/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13;p61"/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14;p61"/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5;p61"/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6;p61"/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17;p61"/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18;p61"/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19;p61"/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20;p61"/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21;p61"/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2;p61"/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3;p61"/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24;p61"/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25;p61"/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26;p61"/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27;p61"/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28;p61"/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29;p61"/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30;p61"/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31;p61"/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32;p61"/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33;p61"/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34;p61"/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35;p61"/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6;p61"/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37;p61"/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38;p61"/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39;p61"/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40;p61"/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41;p61"/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42;p61"/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43;p61"/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4;p61"/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45;p61"/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46;p61"/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47;p61"/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48;p61"/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49;p61"/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50;p61"/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1;p61"/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52;p61"/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53;p61"/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54;p61"/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55;p61"/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56;p61"/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57;p61"/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58;p61"/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59;p61"/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60;p61"/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61;p61"/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62;p61"/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63;p61"/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64;p61"/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65;p61"/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66;p61"/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67;p61"/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68;p61"/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69;p61"/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70;p61"/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71;p61"/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72;p61"/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73;p61"/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74;p61"/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75;p61"/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76;p61"/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77;p61"/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78;p61"/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79;p61"/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80;p61"/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81;p61"/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82;p61"/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83;p61"/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84;p61"/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85;p61"/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86;p61"/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87;p61"/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88;p61"/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89;p61"/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90;p61"/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91;p61"/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92;p61"/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93;p61"/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94;p61"/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95;p61"/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96;p61"/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97;p61"/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98;p61"/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99;p61"/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00;p61"/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01;p61"/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02;p61"/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03;p61"/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04;p61"/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05;p61"/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66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383">
        <p15:prstTrans prst="airplane"/>
      </p:transition>
    </mc:Choice>
    <mc:Fallback xmlns="">
      <p:transition spd="slow" advTm="56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4936" y="51470"/>
            <a:ext cx="882728" cy="1366645"/>
            <a:chOff x="1535081" y="1228369"/>
            <a:chExt cx="906639" cy="1554238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35081" y="1228369"/>
              <a:ext cx="906639" cy="1554238"/>
            </a:xfrm>
            <a:prstGeom prst="rect">
              <a:avLst/>
            </a:prstGeom>
          </p:spPr>
        </p:pic>
        <p:sp>
          <p:nvSpPr>
            <p:cNvPr id="93" name="TextBox 6"/>
            <p:cNvSpPr txBox="1"/>
            <p:nvPr/>
          </p:nvSpPr>
          <p:spPr>
            <a:xfrm>
              <a:off x="1702135" y="2028598"/>
              <a:ext cx="457125" cy="55718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91" name="Pentagon 90"/>
          <p:cNvSpPr/>
          <p:nvPr/>
        </p:nvSpPr>
        <p:spPr>
          <a:xfrm>
            <a:off x="1648929" y="447558"/>
            <a:ext cx="6260840" cy="634482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Chuyển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28845" y="1678876"/>
                <a:ext cx="2192550" cy="964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latin typeface="Cambria Math"/>
                      </a:rPr>
                      <m:t>=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5" y="1678876"/>
                <a:ext cx="2192550" cy="964623"/>
              </a:xfrm>
              <a:prstGeom prst="rect">
                <a:avLst/>
              </a:prstGeom>
              <a:blipFill>
                <a:blip r:embed="rId7"/>
                <a:stretch>
                  <a:fillRect l="-8635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/>
              <p:cNvSpPr/>
              <p:nvPr/>
            </p:nvSpPr>
            <p:spPr>
              <a:xfrm>
                <a:off x="11469" y="2879462"/>
                <a:ext cx="1122423" cy="8792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3600" i="1">
                        <a:latin typeface="Cambria Math"/>
                      </a:rPr>
                      <m:t>=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7" name="Rectangle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9" y="2879462"/>
                <a:ext cx="1122423" cy="879215"/>
              </a:xfrm>
              <a:prstGeom prst="rect">
                <a:avLst/>
              </a:prstGeom>
              <a:blipFill>
                <a:blip r:embed="rId8"/>
                <a:stretch>
                  <a:fillRect l="-11413" b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272653" y="1646665"/>
                <a:ext cx="3586263" cy="15199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/>
                          </a:rPr>
                          <m:t>2</m:t>
                        </m:r>
                        <m:r>
                          <a:rPr lang="en-US" sz="4000" i="1">
                            <a:latin typeface="Cambria Math"/>
                            <a:cs typeface="Times New Roman" pitchFamily="18" charset="0"/>
                          </a:rPr>
                          <m:t>×</m:t>
                        </m:r>
                        <m:r>
                          <a:rPr lang="en-US" sz="4000" b="0" i="1" smtClean="0">
                            <a:latin typeface="Cambria Math"/>
                            <a:cs typeface="Times New Roman" pitchFamily="18" charset="0"/>
                          </a:rPr>
                          <m:t>3+1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4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653" y="1646665"/>
                <a:ext cx="3586263" cy="1519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1033893" y="2774546"/>
                <a:ext cx="2923814" cy="10275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3200" i="1">
                              <a:latin typeface="Cambria Math"/>
                              <a:cs typeface="Times New Roman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22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93" y="2774546"/>
                <a:ext cx="2923814" cy="10275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4497992" y="2235662"/>
                <a:ext cx="1199367" cy="874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600" i="1">
                        <a:latin typeface="Cambria Math"/>
                      </a:rPr>
                      <m:t>=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992" y="2235662"/>
                <a:ext cx="1199367" cy="874663"/>
              </a:xfrm>
              <a:prstGeom prst="rect">
                <a:avLst/>
              </a:prstGeom>
              <a:blipFill>
                <a:blip r:embed="rId11"/>
                <a:stretch>
                  <a:fillRect l="-15736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5530228" y="2078761"/>
                <a:ext cx="3260829" cy="1129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sz="3600" i="1">
                              <a:latin typeface="Cambria Math"/>
                              <a:cs typeface="Times New Roman" pitchFamily="18" charset="0"/>
                            </a:rPr>
                            <m:t>×</m:t>
                          </m:r>
                          <m:r>
                            <a:rPr lang="en-US" sz="36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en-US" sz="3600" i="1">
                              <a:latin typeface="Cambria Math"/>
                              <a:cs typeface="Times New Roman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228" y="2078761"/>
                <a:ext cx="3260829" cy="11294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0091">
        <p14:pan dir="u"/>
      </p:transition>
    </mc:Choice>
    <mc:Fallback xmlns="">
      <p:transition spd="slow" advTm="80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1" grpId="0" animBg="1"/>
      <p:bldP spid="92" grpId="0" animBg="1"/>
      <p:bldP spid="107" grpId="0" animBg="1"/>
      <p:bldP spid="109" grpId="0" animBg="1"/>
      <p:bldP spid="110" grpId="0" animBg="1"/>
      <p:bldP spid="108" grpId="0" animBg="1"/>
      <p:bldP spid="1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4936" y="51470"/>
            <a:ext cx="882728" cy="1366645"/>
            <a:chOff x="1535081" y="1228369"/>
            <a:chExt cx="906639" cy="1554238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35081" y="1228369"/>
              <a:ext cx="906639" cy="1554238"/>
            </a:xfrm>
            <a:prstGeom prst="rect">
              <a:avLst/>
            </a:prstGeom>
          </p:spPr>
        </p:pic>
        <p:sp>
          <p:nvSpPr>
            <p:cNvPr id="93" name="TextBox 6"/>
            <p:cNvSpPr txBox="1"/>
            <p:nvPr/>
          </p:nvSpPr>
          <p:spPr>
            <a:xfrm>
              <a:off x="1702135" y="2028598"/>
              <a:ext cx="457125" cy="55718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91" name="Pentagon 90"/>
          <p:cNvSpPr/>
          <p:nvPr/>
        </p:nvSpPr>
        <p:spPr>
          <a:xfrm>
            <a:off x="1648928" y="195486"/>
            <a:ext cx="7495071" cy="886554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 các hỗn số sau về phân số rồi thực hiện phép tính (theo mẫu)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663323" y="1418115"/>
                <a:ext cx="4204805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40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a) </a:t>
                </a:r>
                <a:r>
                  <a:rPr lang="en-US" sz="32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</m:oMath>
                </a14:m>
                <a:endParaRPr 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323" y="1418115"/>
                <a:ext cx="4204805" cy="981487"/>
              </a:xfrm>
              <a:prstGeom prst="rect">
                <a:avLst/>
              </a:prstGeom>
              <a:blipFill>
                <a:blip r:embed="rId7"/>
                <a:stretch>
                  <a:fillRect l="-4783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868128" y="1418114"/>
                <a:ext cx="2496581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4000" b="1" i="1">
                        <a:solidFill>
                          <a:srgbClr val="0070C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28" y="1418114"/>
                <a:ext cx="2496581" cy="981487"/>
              </a:xfrm>
              <a:prstGeom prst="rect">
                <a:avLst/>
              </a:prstGeom>
              <a:blipFill>
                <a:blip r:embed="rId8"/>
                <a:stretch>
                  <a:fillRect t="-4348" b="-16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42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475">
        <p15:prstTrans prst="airplane"/>
      </p:transition>
    </mc:Choice>
    <mc:Fallback xmlns="">
      <p:transition spd="slow" advTm="44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4936" y="51470"/>
            <a:ext cx="882728" cy="1366645"/>
            <a:chOff x="1535081" y="1228369"/>
            <a:chExt cx="906639" cy="1554238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35081" y="1228369"/>
              <a:ext cx="906639" cy="1554238"/>
            </a:xfrm>
            <a:prstGeom prst="rect">
              <a:avLst/>
            </a:prstGeom>
          </p:spPr>
        </p:pic>
        <p:sp>
          <p:nvSpPr>
            <p:cNvPr id="93" name="TextBox 6"/>
            <p:cNvSpPr txBox="1"/>
            <p:nvPr/>
          </p:nvSpPr>
          <p:spPr>
            <a:xfrm>
              <a:off x="1702135" y="2028598"/>
              <a:ext cx="457125" cy="55718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91" name="Pentagon 90"/>
          <p:cNvSpPr/>
          <p:nvPr/>
        </p:nvSpPr>
        <p:spPr>
          <a:xfrm>
            <a:off x="1648928" y="195486"/>
            <a:ext cx="7495071" cy="886554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 các hỗn số sau về phân số rồi thực hiện phép tính (theo mẫu)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663323" y="1418115"/>
                <a:ext cx="4204805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40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a) </a:t>
                </a:r>
                <a:r>
                  <a:rPr lang="en-US" sz="32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+ </a:t>
                </a:r>
                <a:r>
                  <a:rPr lang="en-US" sz="32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</m:oMath>
                </a14:m>
                <a:endParaRPr 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323" y="1418115"/>
                <a:ext cx="4204805" cy="981487"/>
              </a:xfrm>
              <a:prstGeom prst="rect">
                <a:avLst/>
              </a:prstGeom>
              <a:blipFill>
                <a:blip r:embed="rId7"/>
                <a:stretch>
                  <a:fillRect l="-4783" b="-1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868128" y="1418114"/>
                <a:ext cx="2496581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4000" b="1" i="1">
                        <a:solidFill>
                          <a:srgbClr val="0070C0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28" y="1418114"/>
                <a:ext cx="2496581" cy="981487"/>
              </a:xfrm>
              <a:prstGeom prst="rect">
                <a:avLst/>
              </a:prstGeom>
              <a:blipFill>
                <a:blip r:embed="rId8"/>
                <a:stretch>
                  <a:fillRect t="-4348" b="-16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816176" y="2592958"/>
                <a:ext cx="2877711" cy="10540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c) 10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- 4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40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176" y="2592958"/>
                <a:ext cx="2877711" cy="1054071"/>
              </a:xfrm>
              <a:prstGeom prst="rect">
                <a:avLst/>
              </a:prstGeom>
              <a:blipFill>
                <a:blip r:embed="rId9"/>
                <a:stretch>
                  <a:fillRect l="-6568" b="-3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708114" y="2676410"/>
                <a:ext cx="3176254" cy="9754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103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en-US" sz="40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47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600" dirty="0"/>
                  <a:t> </a:t>
                </a:r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/>
                          </a:rPr>
                          <m:t>56</m:t>
                        </m:r>
                      </m:num>
                      <m:den>
                        <m:r>
                          <a:rPr lang="en-US" sz="40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14" y="2676410"/>
                <a:ext cx="3176254" cy="975460"/>
              </a:xfrm>
              <a:prstGeom prst="rect">
                <a:avLst/>
              </a:prstGeom>
              <a:blipFill>
                <a:blip r:embed="rId10"/>
                <a:stretch>
                  <a:fillRect l="-5758" b="-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5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3428">
        <p14:pan dir="u"/>
      </p:transition>
    </mc:Choice>
    <mc:Fallback xmlns="">
      <p:transition spd="slow" advTm="53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85" y="-323548"/>
            <a:ext cx="4560778" cy="6350130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8" y="-164554"/>
            <a:ext cx="4430215" cy="6032142"/>
          </a:xfrm>
          <a:prstGeom prst="rect">
            <a:avLst/>
          </a:prstGeom>
        </p:spPr>
      </p:pic>
      <p:sp>
        <p:nvSpPr>
          <p:cNvPr id="63" name="TextBox 68"/>
          <p:cNvSpPr txBox="1">
            <a:spLocks/>
          </p:cNvSpPr>
          <p:nvPr/>
        </p:nvSpPr>
        <p:spPr>
          <a:xfrm>
            <a:off x="5508104" y="1460378"/>
            <a:ext cx="2929963" cy="2298868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- Biết cách chuyển hỗn số về phân số.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>
                <a:latin typeface="Times New Roman" pitchFamily="18" charset="0"/>
                <a:cs typeface="Times New Roman" pitchFamily="18" charset="0"/>
              </a:rPr>
              <a:t>Vận dụng các phép tính cộng trừ nhân chia hai phân số để làm bài tập.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61" name="TextBox 68"/>
          <p:cNvSpPr txBox="1">
            <a:spLocks/>
          </p:cNvSpPr>
          <p:nvPr/>
        </p:nvSpPr>
        <p:spPr>
          <a:xfrm>
            <a:off x="827584" y="2067694"/>
            <a:ext cx="3327214" cy="169155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- Biết đọc, viết hỗn số</a:t>
            </a:r>
          </a:p>
          <a:p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- Biết hỗn số có phần nguyên và phần phân số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2838484" y="24611"/>
            <a:ext cx="3333473" cy="530915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ctr"/>
            <a:r>
              <a:rPr lang="en-US" altLang="zh-CN" sz="2800" b="1">
                <a:solidFill>
                  <a:srgbClr val="FF0000"/>
                </a:solidFill>
                <a:latin typeface="+mj-lt"/>
              </a:rPr>
              <a:t>YÊU CẦU CẦN ĐẠT</a:t>
            </a:r>
            <a:endParaRPr lang="en-US" altLang="zh-C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11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417">
        <p:checker/>
      </p:transition>
    </mc:Choice>
    <mc:Fallback xmlns="">
      <p:transition spd="slow" advTm="2641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4936" y="51470"/>
            <a:ext cx="882728" cy="1366645"/>
            <a:chOff x="1535081" y="1228369"/>
            <a:chExt cx="906639" cy="1554238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35081" y="1228369"/>
              <a:ext cx="906639" cy="1554238"/>
            </a:xfrm>
            <a:prstGeom prst="rect">
              <a:avLst/>
            </a:prstGeom>
          </p:spPr>
        </p:pic>
        <p:sp>
          <p:nvSpPr>
            <p:cNvPr id="93" name="TextBox 6"/>
            <p:cNvSpPr txBox="1"/>
            <p:nvPr/>
          </p:nvSpPr>
          <p:spPr>
            <a:xfrm>
              <a:off x="1702135" y="2028598"/>
              <a:ext cx="457125" cy="55718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3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91" name="Pentagon 90"/>
          <p:cNvSpPr/>
          <p:nvPr/>
        </p:nvSpPr>
        <p:spPr>
          <a:xfrm>
            <a:off x="1648928" y="51470"/>
            <a:ext cx="7495071" cy="1030570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Chuyển các hỗn số sau về phân số rồi thực hiện phép tính (theo mẫu)</a:t>
            </a:r>
            <a:endParaRPr 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72754" y="1384523"/>
                <a:ext cx="4007828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36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a)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3600" b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</m:oMath>
                </a14:m>
                <a:endPara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754" y="1384523"/>
                <a:ext cx="4007828" cy="892552"/>
              </a:xfrm>
              <a:prstGeom prst="rect">
                <a:avLst/>
              </a:prstGeom>
              <a:blipFill>
                <a:blip r:embed="rId7"/>
                <a:stretch>
                  <a:fillRect l="-4414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799019" y="1418115"/>
                <a:ext cx="2300630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3600" i="1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×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19" y="1418115"/>
                <a:ext cx="2300630" cy="892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093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575">
        <p15:prstTrans prst="airplane"/>
      </p:transition>
    </mc:Choice>
    <mc:Fallback xmlns="">
      <p:transition spd="slow" advTm="50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4936" y="51470"/>
            <a:ext cx="882728" cy="1366645"/>
            <a:chOff x="1535081" y="1228369"/>
            <a:chExt cx="906639" cy="1554238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4" t="25200" r="33180" b="41201"/>
            <a:stretch/>
          </p:blipFill>
          <p:spPr>
            <a:xfrm>
              <a:off x="1535081" y="1228369"/>
              <a:ext cx="906639" cy="1554238"/>
            </a:xfrm>
            <a:prstGeom prst="rect">
              <a:avLst/>
            </a:prstGeom>
          </p:spPr>
        </p:pic>
        <p:sp>
          <p:nvSpPr>
            <p:cNvPr id="93" name="TextBox 6"/>
            <p:cNvSpPr txBox="1"/>
            <p:nvPr/>
          </p:nvSpPr>
          <p:spPr>
            <a:xfrm>
              <a:off x="1702135" y="2028598"/>
              <a:ext cx="457125" cy="55718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3</a:t>
              </a:r>
              <a:endPara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91" name="Pentagon 90"/>
          <p:cNvSpPr/>
          <p:nvPr/>
        </p:nvSpPr>
        <p:spPr>
          <a:xfrm>
            <a:off x="1648928" y="51470"/>
            <a:ext cx="7495071" cy="1030570"/>
          </a:xfrm>
          <a:prstGeom prst="homePlat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Chuyển các hỗn số sau về phân số rồi thực hiện phép tính (theo mẫu)</a:t>
            </a:r>
            <a:endParaRPr 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72754" y="1384523"/>
                <a:ext cx="4007828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Mẫu</a:t>
                </a:r>
                <a:r>
                  <a:rPr lang="en-US" sz="3600" b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: a)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3600" b="1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</m:oMath>
                </a14:m>
                <a:endParaRPr lang="en-US" sz="36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754" y="1384523"/>
                <a:ext cx="4007828" cy="892552"/>
              </a:xfrm>
              <a:prstGeom prst="rect">
                <a:avLst/>
              </a:prstGeom>
              <a:blipFill>
                <a:blip r:embed="rId7"/>
                <a:stretch>
                  <a:fillRect l="-4414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799019" y="1418115"/>
                <a:ext cx="2300630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n-US" sz="3600" i="1">
                        <a:solidFill>
                          <a:srgbClr val="0070C0"/>
                        </a:solidFill>
                        <a:latin typeface="Cambria Math"/>
                        <a:cs typeface="Times New Roman" pitchFamily="18" charset="0"/>
                      </a:rPr>
                      <m:t>×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3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3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19" y="1418115"/>
                <a:ext cx="2300630" cy="892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64936" y="2475087"/>
                <a:ext cx="2904578" cy="10526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c) 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440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3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36" y="2475087"/>
                <a:ext cx="2904578" cy="1052660"/>
              </a:xfrm>
              <a:prstGeom prst="rect">
                <a:avLst/>
              </a:prstGeom>
              <a:blipFill>
                <a:blip r:embed="rId9"/>
                <a:stretch>
                  <a:fillRect l="-6289" b="-3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390295" y="2416090"/>
                <a:ext cx="1755609" cy="11443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49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: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95" y="2416090"/>
                <a:ext cx="1755609" cy="11443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822203" y="2427375"/>
                <a:ext cx="3297698" cy="11330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3600" i="1">
                          <a:solidFill>
                            <a:schemeClr val="tx1"/>
                          </a:solidFill>
                          <a:latin typeface="Cambria Math"/>
                          <a:cs typeface="Times New Roman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98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203" y="2427375"/>
                <a:ext cx="3297698" cy="11330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1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790">
        <p14:prism isContent="1" isInverted="1"/>
      </p:transition>
    </mc:Choice>
    <mc:Fallback xmlns="">
      <p:transition spd="slow" advTm="60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24035"/>
            <a:ext cx="2783597" cy="274508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995936" y="-242364"/>
            <a:ext cx="5328592" cy="5403435"/>
            <a:chOff x="551830" y="873123"/>
            <a:chExt cx="4426830" cy="385435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99" r="44639"/>
            <a:stretch/>
          </p:blipFill>
          <p:spPr>
            <a:xfrm>
              <a:off x="551830" y="873123"/>
              <a:ext cx="4426830" cy="3852334"/>
            </a:xfrm>
            <a:prstGeom prst="rect">
              <a:avLst/>
            </a:prstGeom>
          </p:spPr>
        </p:pic>
        <p:sp>
          <p:nvSpPr>
            <p:cNvPr id="34" name="TextBox 68"/>
            <p:cNvSpPr txBox="1">
              <a:spLocks/>
            </p:cNvSpPr>
            <p:nvPr/>
          </p:nvSpPr>
          <p:spPr>
            <a:xfrm>
              <a:off x="1232094" y="2513827"/>
              <a:ext cx="3327814" cy="2213652"/>
            </a:xfrm>
            <a:prstGeom prst="rect">
              <a:avLst/>
            </a:prstGeom>
          </p:spPr>
          <p:txBody>
            <a:bodyPr vert="horz" wrap="square" lIns="0" tIns="72000" rIns="0" bIns="0" anchor="t" anchorCtr="1">
              <a:norm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Khi thực hiện các phép tính với hỗn số ta cần: </a:t>
              </a:r>
            </a:p>
            <a:p>
              <a:pPr marL="342900" indent="-342900">
                <a:buAutoNum type="arabicPeriod"/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Chuyển hỗn số về phân số.</a:t>
              </a:r>
            </a:p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2. Thực hiện phép tính với phân số. 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71600" y="195486"/>
            <a:ext cx="2396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 Ý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86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504">
        <p15:prstTrans prst="airplane"/>
      </p:transition>
    </mc:Choice>
    <mc:Fallback xmlns="">
      <p:transition spd="slow" advTm="30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236562"/>
            <a:ext cx="4608512" cy="4268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7744" y="987574"/>
            <a:ext cx="46160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TRÒ CHƠI</a:t>
            </a:r>
            <a:endParaRPr lang="en-US" sz="40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12201" y="1563638"/>
            <a:ext cx="21515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Gà mẹ </a:t>
            </a:r>
          </a:p>
          <a:p>
            <a:pPr algn="ctr"/>
            <a:r>
              <a:rPr lang="en-US" sz="4800" b="1" cap="none" spc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tìm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430">
        <p14:prism/>
      </p:transition>
    </mc:Choice>
    <mc:Fallback xmlns="">
      <p:transition spd="slow" advTm="11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ga 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" y="264757"/>
            <a:ext cx="1295400" cy="908447"/>
          </a:xfrm>
          <a:prstGeom prst="rect">
            <a:avLst/>
          </a:prstGeom>
          <a:noFill/>
        </p:spPr>
      </p:pic>
      <p:pic>
        <p:nvPicPr>
          <p:cNvPr id="139267" name="Picture 3" descr="ga 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2641" y="1427722"/>
            <a:ext cx="609600" cy="365522"/>
          </a:xfrm>
          <a:prstGeom prst="rect">
            <a:avLst/>
          </a:prstGeom>
          <a:noFill/>
        </p:spPr>
      </p:pic>
      <p:pic>
        <p:nvPicPr>
          <p:cNvPr id="139268" name="Picture 4" descr="ga 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4135" y="1427722"/>
            <a:ext cx="609600" cy="365522"/>
          </a:xfrm>
          <a:prstGeom prst="rect">
            <a:avLst/>
          </a:prstGeom>
          <a:noFill/>
        </p:spPr>
      </p:pic>
      <p:pic>
        <p:nvPicPr>
          <p:cNvPr id="139269" name="Picture 5" descr="ga 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2641" y="2926907"/>
            <a:ext cx="609600" cy="365522"/>
          </a:xfrm>
          <a:prstGeom prst="rect">
            <a:avLst/>
          </a:prstGeom>
          <a:noFill/>
        </p:spPr>
      </p:pic>
      <p:pic>
        <p:nvPicPr>
          <p:cNvPr id="139270" name="Picture 6" descr="ga 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4135" y="2820419"/>
            <a:ext cx="609600" cy="36552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9271" name="Text Box 7"/>
              <p:cNvSpPr txBox="1">
                <a:spLocks noChangeArrowheads="1"/>
              </p:cNvSpPr>
              <p:nvPr/>
            </p:nvSpPr>
            <p:spPr bwMode="auto">
              <a:xfrm>
                <a:off x="1638300" y="165619"/>
                <a:ext cx="7467600" cy="1679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Chuyển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hỗn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về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2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927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8300" y="165619"/>
                <a:ext cx="7467600" cy="1679178"/>
              </a:xfrm>
              <a:prstGeom prst="rect">
                <a:avLst/>
              </a:prstGeom>
              <a:blipFill rotWithShape="1">
                <a:blip r:embed="rId8"/>
                <a:stretch>
                  <a:fillRect l="-212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272" name="Text Box 8"/>
              <p:cNvSpPr txBox="1">
                <a:spLocks noChangeArrowheads="1"/>
              </p:cNvSpPr>
              <p:nvPr/>
            </p:nvSpPr>
            <p:spPr bwMode="auto">
              <a:xfrm>
                <a:off x="2286000" y="979431"/>
                <a:ext cx="5715000" cy="105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9272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979431"/>
                <a:ext cx="5715000" cy="1052596"/>
              </a:xfrm>
              <a:prstGeom prst="rect">
                <a:avLst/>
              </a:prstGeom>
              <a:blipFill>
                <a:blip r:embed="rId9"/>
                <a:stretch>
                  <a:fillRect l="-3198" b="-52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273" name="Text Box 9"/>
              <p:cNvSpPr txBox="1">
                <a:spLocks noChangeArrowheads="1"/>
              </p:cNvSpPr>
              <p:nvPr/>
            </p:nvSpPr>
            <p:spPr bwMode="auto">
              <a:xfrm>
                <a:off x="2281064" y="2529049"/>
                <a:ext cx="5715000" cy="105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927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1064" y="2529049"/>
                <a:ext cx="5715000" cy="1052596"/>
              </a:xfrm>
              <a:prstGeom prst="rect">
                <a:avLst/>
              </a:prstGeom>
              <a:blipFill>
                <a:blip r:embed="rId10"/>
                <a:stretch>
                  <a:fillRect l="-3198" b="-462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274" name="Text Box 10"/>
              <p:cNvSpPr txBox="1">
                <a:spLocks noChangeArrowheads="1"/>
              </p:cNvSpPr>
              <p:nvPr/>
            </p:nvSpPr>
            <p:spPr bwMode="auto">
              <a:xfrm>
                <a:off x="6424373" y="979431"/>
                <a:ext cx="5715000" cy="105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927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4373" y="979431"/>
                <a:ext cx="5715000" cy="1052596"/>
              </a:xfrm>
              <a:prstGeom prst="rect">
                <a:avLst/>
              </a:prstGeom>
              <a:blipFill>
                <a:blip r:embed="rId11"/>
                <a:stretch>
                  <a:fillRect l="-3308" b="-52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275" name="Text Box 11"/>
              <p:cNvSpPr txBox="1">
                <a:spLocks noChangeArrowheads="1"/>
              </p:cNvSpPr>
              <p:nvPr/>
            </p:nvSpPr>
            <p:spPr bwMode="auto">
              <a:xfrm>
                <a:off x="6438123" y="2400609"/>
                <a:ext cx="6096000" cy="105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927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8123" y="2400609"/>
                <a:ext cx="6096000" cy="1052596"/>
              </a:xfrm>
              <a:prstGeom prst="rect">
                <a:avLst/>
              </a:prstGeom>
              <a:blipFill>
                <a:blip r:embed="rId12"/>
                <a:stretch>
                  <a:fillRect l="-3000" b="-52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2"/>
          <a:stretch/>
        </p:blipFill>
        <p:spPr>
          <a:xfrm>
            <a:off x="30994" y="3776736"/>
            <a:ext cx="9113005" cy="13998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52332"/>
      </p:ext>
    </p:extLst>
  </p:cSld>
  <p:clrMapOvr>
    <a:masterClrMapping/>
  </p:clrMapOvr>
  <p:transition advTm="296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0026 -4.81481E-6 C -0.00364 -4.81481E-6 -0.00503 0.13149 -0.00503 0.23951 L -0.00503 0.47963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9271" grpId="0"/>
      <p:bldP spid="139272" grpId="0"/>
      <p:bldP spid="139273" grpId="0"/>
      <p:bldP spid="139273" grpId="1"/>
      <p:bldP spid="139274" grpId="0"/>
      <p:bldP spid="1392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3" descr="ga c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99" y="1950208"/>
            <a:ext cx="609600" cy="365522"/>
          </a:xfrm>
          <a:prstGeom prst="rect">
            <a:avLst/>
          </a:prstGeom>
          <a:noFill/>
        </p:spPr>
      </p:pic>
      <p:pic>
        <p:nvPicPr>
          <p:cNvPr id="140292" name="Picture 4" descr="ga c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976540"/>
            <a:ext cx="609600" cy="365522"/>
          </a:xfrm>
          <a:prstGeom prst="rect">
            <a:avLst/>
          </a:prstGeom>
          <a:noFill/>
        </p:spPr>
      </p:pic>
      <p:pic>
        <p:nvPicPr>
          <p:cNvPr id="140293" name="Picture 5" descr="ga c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222" y="1767447"/>
            <a:ext cx="609600" cy="365522"/>
          </a:xfrm>
          <a:prstGeom prst="rect">
            <a:avLst/>
          </a:prstGeom>
          <a:noFill/>
        </p:spPr>
      </p:pic>
      <p:pic>
        <p:nvPicPr>
          <p:cNvPr id="140294" name="Picture 6" descr="ga c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222" y="2940630"/>
            <a:ext cx="609600" cy="36552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0295" name="Text Box 7"/>
              <p:cNvSpPr txBox="1">
                <a:spLocks noChangeArrowheads="1"/>
              </p:cNvSpPr>
              <p:nvPr/>
            </p:nvSpPr>
            <p:spPr bwMode="auto">
              <a:xfrm>
                <a:off x="1639855" y="29935"/>
                <a:ext cx="6858000" cy="14500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Chọn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chỗ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trống</a:t>
                </a:r>
                <a:endParaRPr lang="en-US" sz="28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5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/>
                      </a:rPr>
                      <m:t> −</m:t>
                    </m:r>
                    <m:r>
                      <a:rPr lang="en-US" sz="2800" b="1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/>
                      </a:rPr>
                      <m:t>𝟐</m:t>
                    </m:r>
                    <m:r>
                      <a:rPr lang="en-US" sz="28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0295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9855" y="29935"/>
                <a:ext cx="6858000" cy="1450012"/>
              </a:xfrm>
              <a:prstGeom prst="rect">
                <a:avLst/>
              </a:prstGeom>
              <a:blipFill>
                <a:blip r:embed="rId6"/>
                <a:stretch>
                  <a:fillRect l="-1778" t="-1681" b="-210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296" name="Text Box 8"/>
              <p:cNvSpPr txBox="1">
                <a:spLocks noChangeArrowheads="1"/>
              </p:cNvSpPr>
              <p:nvPr/>
            </p:nvSpPr>
            <p:spPr bwMode="auto">
              <a:xfrm>
                <a:off x="2503714" y="1496510"/>
                <a:ext cx="2648339" cy="1052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0296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3714" y="1496510"/>
                <a:ext cx="2648339" cy="1052724"/>
              </a:xfrm>
              <a:prstGeom prst="rect">
                <a:avLst/>
              </a:prstGeom>
              <a:blipFill rotWithShape="1">
                <a:blip r:embed="rId7"/>
                <a:stretch>
                  <a:fillRect l="-7143" b="-462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297" name="Text Box 9"/>
              <p:cNvSpPr txBox="1">
                <a:spLocks noChangeArrowheads="1"/>
              </p:cNvSpPr>
              <p:nvPr/>
            </p:nvSpPr>
            <p:spPr bwMode="auto">
              <a:xfrm>
                <a:off x="2572915" y="2468484"/>
                <a:ext cx="1971092" cy="1022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𝟓𝟎</m:t>
                        </m:r>
                      </m:num>
                      <m:den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0297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2915" y="2468484"/>
                <a:ext cx="1971092" cy="1022139"/>
              </a:xfrm>
              <a:prstGeom prst="rect">
                <a:avLst/>
              </a:prstGeom>
              <a:blipFill>
                <a:blip r:embed="rId8"/>
                <a:stretch>
                  <a:fillRect l="-9288" b="-892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298" name="Text Box 10"/>
              <p:cNvSpPr txBox="1">
                <a:spLocks noChangeArrowheads="1"/>
              </p:cNvSpPr>
              <p:nvPr/>
            </p:nvSpPr>
            <p:spPr bwMode="auto">
              <a:xfrm>
                <a:off x="6355761" y="1303077"/>
                <a:ext cx="7315200" cy="105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029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761" y="1303077"/>
                <a:ext cx="7315200" cy="1052596"/>
              </a:xfrm>
              <a:prstGeom prst="rect">
                <a:avLst/>
              </a:prstGeom>
              <a:blipFill>
                <a:blip r:embed="rId9"/>
                <a:stretch>
                  <a:fillRect l="-2583" b="-52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299" name="Text Box 11"/>
              <p:cNvSpPr txBox="1">
                <a:spLocks noChangeArrowheads="1"/>
              </p:cNvSpPr>
              <p:nvPr/>
            </p:nvSpPr>
            <p:spPr bwMode="auto">
              <a:xfrm>
                <a:off x="6355761" y="2485547"/>
                <a:ext cx="5715000" cy="105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ct val="20000"/>
                  </a:spcAft>
                </a:pPr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0299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761" y="2485547"/>
                <a:ext cx="5715000" cy="1052596"/>
              </a:xfrm>
              <a:prstGeom prst="rect">
                <a:avLst/>
              </a:prstGeom>
              <a:blipFill>
                <a:blip r:embed="rId10"/>
                <a:stretch>
                  <a:fillRect l="-3308" b="-523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0300" name="Picture 12" descr="ga 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571500"/>
            <a:ext cx="1295400" cy="908447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2"/>
          <a:stretch/>
        </p:blipFill>
        <p:spPr>
          <a:xfrm>
            <a:off x="30994" y="3776736"/>
            <a:ext cx="9113005" cy="13998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6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224">
        <p14:conveyor dir="l"/>
      </p:transition>
    </mc:Choice>
    <mc:Fallback xmlns="">
      <p:transition spd="slow" advTm="33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1605E-6 L 0.20452 -2.71605E-6 C 0.29653 -2.71605E-6 0.41059 0.11945 0.41059 0.21976 L 0.41059 0.44352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0295" grpId="0"/>
      <p:bldP spid="140296" grpId="0"/>
      <p:bldP spid="140297" grpId="0"/>
      <p:bldP spid="140298" grpId="0"/>
      <p:bldP spid="140299" grpId="0"/>
      <p:bldP spid="14029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308570"/>
            <a:ext cx="7344816" cy="439248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7" y="1653277"/>
            <a:ext cx="3174820" cy="3508375"/>
          </a:xfrm>
          <a:prstGeom prst="rect">
            <a:avLst/>
          </a:prstGeom>
        </p:spPr>
      </p:pic>
      <p:sp>
        <p:nvSpPr>
          <p:cNvPr id="39" name="TextBox 68"/>
          <p:cNvSpPr txBox="1">
            <a:spLocks/>
          </p:cNvSpPr>
          <p:nvPr/>
        </p:nvSpPr>
        <p:spPr>
          <a:xfrm>
            <a:off x="3404866" y="1653277"/>
            <a:ext cx="5214588" cy="1403261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accent1"/>
                </a:solidFill>
              </a:rPr>
              <a:t>TIẾT HỌC KẾT THÚC.</a:t>
            </a:r>
          </a:p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accent1"/>
                </a:solidFill>
              </a:rPr>
              <a:t>CHÚC CÁC EM HỌC TỐT.</a:t>
            </a:r>
            <a:endParaRPr lang="en-US" altLang="zh-CN" sz="3200" b="1" dirty="0">
              <a:solidFill>
                <a:schemeClr val="accent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854">
        <p15:prstTrans prst="airplane"/>
      </p:transition>
    </mc:Choice>
    <mc:Fallback xmlns="">
      <p:transition spd="slow" advTm="23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310714"/>
            <a:ext cx="4032448" cy="49706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3199"/>
            <a:ext cx="3541821" cy="4182767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2273711" y="1681310"/>
            <a:ext cx="1945709" cy="8730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rPr>
              <a:t>1.Tìm hiểu về hỗn số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5904148" y="1114184"/>
            <a:ext cx="2664295" cy="144016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noAutofit/>
          </a:bodyPr>
          <a:lstStyle/>
          <a:p>
            <a:r>
              <a:rPr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rPr>
              <a:t>2. Cách chuyển hỗn số thành một phân số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6083">
        <p14:warp dir="in"/>
      </p:transition>
    </mc:Choice>
    <mc:Fallback xmlns="">
      <p:transition spd="slow" advTm="16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3589738" y="-1123999"/>
            <a:ext cx="3264473" cy="6334390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515964" y="2043196"/>
            <a:ext cx="43350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accent1"/>
                </a:solidFill>
                <a:ea typeface="华康雅宋体W9" panose="02020909000000000000" pitchFamily="49" charset="-122"/>
                <a:cs typeface="+mn-ea"/>
                <a:sym typeface="+mn-lt"/>
              </a:rPr>
              <a:t>1. Tìm hiểu về hỗn số</a:t>
            </a:r>
            <a:endParaRPr lang="en-US" altLang="zh-CN" sz="3600" b="1" dirty="0">
              <a:solidFill>
                <a:schemeClr val="accent1"/>
              </a:solidFill>
              <a:ea typeface="华康雅宋体W9" panose="02020909000000000000" pitchFamily="49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5846"/>
            <a:ext cx="3024336" cy="1494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5614574" y="1943570"/>
            <a:ext cx="5148153" cy="42158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970">
        <p15:prstTrans prst="pageCurlDouble"/>
      </p:transition>
    </mc:Choice>
    <mc:Fallback xmlns="">
      <p:transition spd="slow" advTm="7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59" y="135010"/>
            <a:ext cx="1659863" cy="162731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>
            <a:off x="5614512" y="354272"/>
            <a:ext cx="1246909" cy="2486"/>
          </a:xfrm>
          <a:prstGeom prst="lin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549487" y="124930"/>
            <a:ext cx="1246909" cy="2486"/>
          </a:xfrm>
          <a:prstGeom prst="lin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5854294" y="580"/>
            <a:ext cx="1246909" cy="2486"/>
          </a:xfrm>
          <a:prstGeom prst="lin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>
            <a:off x="3185680" y="1305182"/>
            <a:ext cx="227231" cy="2133600"/>
          </a:xfrm>
          <a:prstGeom prst="rightBrace">
            <a:avLst/>
          </a:prstGeom>
          <a:scene3d>
            <a:camera prst="perspectiveAbove"/>
            <a:lightRig rig="threePt" dir="tl">
              <a:rot lat="0" lon="0" rev="0"/>
            </a:lightRig>
          </a:scene3d>
          <a:sp3d prstMaterial="metal">
            <a:bevelT w="10000" h="10000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latin typeface="Times New Roman"/>
            </a:endParaRPr>
          </a:p>
        </p:txBody>
      </p:sp>
      <p:sp>
        <p:nvSpPr>
          <p:cNvPr id="20" name="Right Brace 19"/>
          <p:cNvSpPr/>
          <p:nvPr/>
        </p:nvSpPr>
        <p:spPr>
          <a:xfrm rot="5400000">
            <a:off x="6084370" y="1685497"/>
            <a:ext cx="381000" cy="1219200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latin typeface="Times New Roman"/>
            </a:endParaRPr>
          </a:p>
        </p:txBody>
      </p:sp>
      <p:grpSp>
        <p:nvGrpSpPr>
          <p:cNvPr id="26" name="Group 37"/>
          <p:cNvGrpSpPr>
            <a:grpSpLocks/>
          </p:cNvGrpSpPr>
          <p:nvPr/>
        </p:nvGrpSpPr>
        <p:grpSpPr bwMode="auto">
          <a:xfrm>
            <a:off x="6035157" y="2393522"/>
            <a:ext cx="1124353" cy="1174786"/>
            <a:chOff x="5765800" y="4404446"/>
            <a:chExt cx="1473200" cy="1118617"/>
          </a:xfrm>
        </p:grpSpPr>
        <p:sp>
          <p:nvSpPr>
            <p:cNvPr id="27" name="TextBox 26"/>
            <p:cNvSpPr txBox="1"/>
            <p:nvPr/>
          </p:nvSpPr>
          <p:spPr>
            <a:xfrm>
              <a:off x="5791200" y="4404446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91200" y="4876800"/>
              <a:ext cx="1447800" cy="646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4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765800" y="4953441"/>
              <a:ext cx="4826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Pie 29"/>
          <p:cNvSpPr/>
          <p:nvPr/>
        </p:nvSpPr>
        <p:spPr>
          <a:xfrm>
            <a:off x="5530205" y="717621"/>
            <a:ext cx="1444752" cy="1444752"/>
          </a:xfrm>
          <a:prstGeom prst="pie">
            <a:avLst>
              <a:gd name="adj1" fmla="val 10718323"/>
              <a:gd name="adj2" fmla="val 16200000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31" name="Pie 30"/>
          <p:cNvSpPr/>
          <p:nvPr/>
        </p:nvSpPr>
        <p:spPr>
          <a:xfrm rot="16200000">
            <a:off x="5530205" y="732998"/>
            <a:ext cx="1444752" cy="1444752"/>
          </a:xfrm>
          <a:prstGeom prst="pie">
            <a:avLst>
              <a:gd name="adj1" fmla="val 12213"/>
              <a:gd name="adj2" fmla="val 5399995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32" name="Pie 31"/>
          <p:cNvSpPr/>
          <p:nvPr/>
        </p:nvSpPr>
        <p:spPr>
          <a:xfrm rot="5400000">
            <a:off x="5526757" y="734743"/>
            <a:ext cx="1444752" cy="1444752"/>
          </a:xfrm>
          <a:prstGeom prst="pie">
            <a:avLst>
              <a:gd name="adj1" fmla="val 12213"/>
              <a:gd name="adj2" fmla="val 5399995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solidFill>
                <a:schemeClr val="tx1"/>
              </a:solidFill>
              <a:latin typeface="Times New Roman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554656" y="764846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latin typeface="Times New Roman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63152" y="734366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>
              <a:latin typeface="Times New Roman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 flipH="1">
            <a:off x="5540800" y="1461391"/>
            <a:ext cx="1447800" cy="3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 flipH="1">
            <a:off x="5557283" y="1479962"/>
            <a:ext cx="1447800" cy="15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75964" y="2490251"/>
            <a:ext cx="762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905">
                  <a:solidFill>
                    <a:srgbClr val="996633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2</a:t>
            </a:r>
          </a:p>
        </p:txBody>
      </p:sp>
      <p:grpSp>
        <p:nvGrpSpPr>
          <p:cNvPr id="38" name="Group 68"/>
          <p:cNvGrpSpPr>
            <a:grpSpLocks/>
          </p:cNvGrpSpPr>
          <p:nvPr/>
        </p:nvGrpSpPr>
        <p:grpSpPr bwMode="auto">
          <a:xfrm>
            <a:off x="-14961" y="-50936"/>
            <a:ext cx="8419657" cy="1255711"/>
            <a:chOff x="2908963" y="5638800"/>
            <a:chExt cx="4016933" cy="1255993"/>
          </a:xfrm>
        </p:grpSpPr>
        <p:sp>
          <p:nvSpPr>
            <p:cNvPr id="39" name="TextBox 38"/>
            <p:cNvSpPr txBox="1"/>
            <p:nvPr/>
          </p:nvSpPr>
          <p:spPr bwMode="auto">
            <a:xfrm>
              <a:off x="4466835" y="5638800"/>
              <a:ext cx="124097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3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4466835" y="6248462"/>
              <a:ext cx="1240971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4</a:t>
              </a:r>
            </a:p>
          </p:txBody>
        </p:sp>
        <p:cxnSp>
          <p:nvCxnSpPr>
            <p:cNvPr id="41" name="Straight Connector 40"/>
            <p:cNvCxnSpPr>
              <a:cxnSpLocks/>
            </p:cNvCxnSpPr>
            <p:nvPr/>
          </p:nvCxnSpPr>
          <p:spPr bwMode="auto">
            <a:xfrm>
              <a:off x="4480546" y="6277118"/>
              <a:ext cx="169962" cy="317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 bwMode="auto">
            <a:xfrm>
              <a:off x="2908963" y="5895975"/>
              <a:ext cx="2608836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err="1">
                  <a:ln w="1905">
                    <a:solidFill>
                      <a:srgbClr val="996633"/>
                    </a:solidFill>
                  </a:ln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Có</a:t>
              </a:r>
              <a:r>
                <a:rPr lang="en-US" sz="3600" dirty="0">
                  <a:ln w="1905">
                    <a:solidFill>
                      <a:srgbClr val="996633"/>
                    </a:solidFill>
                  </a:ln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 2 </a:t>
              </a:r>
              <a:r>
                <a:rPr lang="en-US" sz="3600" dirty="0" err="1">
                  <a:ln w="1905">
                    <a:solidFill>
                      <a:srgbClr val="996633"/>
                    </a:solidFill>
                  </a:ln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cái</a:t>
              </a:r>
              <a:r>
                <a:rPr lang="en-US" sz="3600" dirty="0">
                  <a:ln w="1905">
                    <a:solidFill>
                      <a:srgbClr val="996633"/>
                    </a:solidFill>
                  </a:ln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 bánh </a:t>
              </a:r>
              <a:r>
                <a:rPr lang="en-US" sz="3600" dirty="0" err="1">
                  <a:ln w="1905">
                    <a:solidFill>
                      <a:srgbClr val="996633"/>
                    </a:solidFill>
                  </a:ln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và</a:t>
              </a:r>
              <a:r>
                <a:rPr lang="en-US" sz="3600" dirty="0">
                  <a:ln w="1905">
                    <a:solidFill>
                      <a:srgbClr val="996633"/>
                    </a:solidFill>
                  </a:ln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   </a:t>
              </a:r>
            </a:p>
          </p:txBody>
        </p:sp>
        <p:sp>
          <p:nvSpPr>
            <p:cNvPr id="43" name="TextBox 3"/>
            <p:cNvSpPr txBox="1">
              <a:spLocks noChangeArrowheads="1"/>
            </p:cNvSpPr>
            <p:nvPr/>
          </p:nvSpPr>
          <p:spPr bwMode="auto">
            <a:xfrm>
              <a:off x="4719430" y="5895975"/>
              <a:ext cx="220646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bánh</a:t>
              </a:r>
            </a:p>
          </p:txBody>
        </p:sp>
      </p:grpSp>
      <p:sp>
        <p:nvSpPr>
          <p:cNvPr id="44" name="TextBox 54"/>
          <p:cNvSpPr txBox="1">
            <a:spLocks noChangeArrowheads="1"/>
          </p:cNvSpPr>
          <p:nvPr/>
        </p:nvSpPr>
        <p:spPr bwMode="auto">
          <a:xfrm>
            <a:off x="5073134" y="3498297"/>
            <a:ext cx="2625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thành: </a:t>
            </a:r>
          </a:p>
        </p:txBody>
      </p:sp>
      <p:grpSp>
        <p:nvGrpSpPr>
          <p:cNvPr id="45" name="Group 55"/>
          <p:cNvGrpSpPr>
            <a:grpSpLocks/>
          </p:cNvGrpSpPr>
          <p:nvPr/>
        </p:nvGrpSpPr>
        <p:grpSpPr bwMode="auto">
          <a:xfrm>
            <a:off x="7639109" y="3160229"/>
            <a:ext cx="1645881" cy="1193800"/>
            <a:chOff x="6109648" y="4106674"/>
            <a:chExt cx="1674209" cy="1193386"/>
          </a:xfrm>
        </p:grpSpPr>
        <p:grpSp>
          <p:nvGrpSpPr>
            <p:cNvPr id="46" name="Group 55"/>
            <p:cNvGrpSpPr>
              <a:grpSpLocks/>
            </p:cNvGrpSpPr>
            <p:nvPr/>
          </p:nvGrpSpPr>
          <p:grpSpPr bwMode="auto">
            <a:xfrm>
              <a:off x="6566995" y="4106674"/>
              <a:ext cx="1216862" cy="1193386"/>
              <a:chOff x="5728795" y="4281294"/>
              <a:chExt cx="1216862" cy="119325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5734030" y="4281294"/>
                <a:ext cx="937337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130ACE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56778" y="4828290"/>
                <a:ext cx="1188879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130ACE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4</a:t>
                </a:r>
              </a:p>
            </p:txBody>
          </p:sp>
          <p:cxnSp>
            <p:nvCxnSpPr>
              <p:cNvPr id="50" name="Straight Connector 49"/>
              <p:cNvCxnSpPr>
                <a:endCxn id="47" idx="3"/>
              </p:cNvCxnSpPr>
              <p:nvPr/>
            </p:nvCxnSpPr>
            <p:spPr>
              <a:xfrm flipV="1">
                <a:off x="5728917" y="4876337"/>
                <a:ext cx="381224" cy="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109648" y="4378812"/>
              <a:ext cx="83847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130ACE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2  </a:t>
              </a:r>
            </a:p>
          </p:txBody>
        </p: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294576" y="3183793"/>
            <a:ext cx="2590800" cy="1255712"/>
            <a:chOff x="1143000" y="4778373"/>
            <a:chExt cx="2590800" cy="1255995"/>
          </a:xfrm>
        </p:grpSpPr>
        <p:grpSp>
          <p:nvGrpSpPr>
            <p:cNvPr id="52" name="Group 39"/>
            <p:cNvGrpSpPr>
              <a:grpSpLocks/>
            </p:cNvGrpSpPr>
            <p:nvPr/>
          </p:nvGrpSpPr>
          <p:grpSpPr bwMode="auto">
            <a:xfrm>
              <a:off x="2286000" y="4778373"/>
              <a:ext cx="1447800" cy="1255995"/>
              <a:chOff x="5718810" y="4267200"/>
              <a:chExt cx="1520190" cy="125586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5791200" y="4267200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791200" y="4876800"/>
                <a:ext cx="1447800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4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5718810" y="4953082"/>
                <a:ext cx="64008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1143000" y="5083175"/>
              <a:ext cx="990600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2</a:t>
              </a:r>
            </a:p>
          </p:txBody>
        </p:sp>
        <p:sp>
          <p:nvSpPr>
            <p:cNvPr id="54" name="Plus 53"/>
            <p:cNvSpPr/>
            <p:nvPr/>
          </p:nvSpPr>
          <p:spPr>
            <a:xfrm>
              <a:off x="1676400" y="5311893"/>
              <a:ext cx="381000" cy="304869"/>
            </a:xfrm>
            <a:prstGeom prst="mathPlus">
              <a:avLst/>
            </a:prstGeom>
            <a:solidFill>
              <a:srgbClr val="130ACE"/>
            </a:solidFill>
            <a:ln>
              <a:solidFill>
                <a:srgbClr val="130A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Times New Roman"/>
              </a:endParaRPr>
            </a:p>
          </p:txBody>
        </p:sp>
      </p:grpSp>
      <p:sp>
        <p:nvSpPr>
          <p:cNvPr id="58" name="TextBox 62"/>
          <p:cNvSpPr txBox="1">
            <a:spLocks noChangeArrowheads="1"/>
          </p:cNvSpPr>
          <p:nvPr/>
        </p:nvSpPr>
        <p:spPr bwMode="auto">
          <a:xfrm>
            <a:off x="6385996" y="4484032"/>
            <a:ext cx="3505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gọi là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 số</a:t>
            </a:r>
          </a:p>
        </p:txBody>
      </p:sp>
      <p:grpSp>
        <p:nvGrpSpPr>
          <p:cNvPr id="65" name="Group 68"/>
          <p:cNvGrpSpPr>
            <a:grpSpLocks/>
          </p:cNvGrpSpPr>
          <p:nvPr/>
        </p:nvGrpSpPr>
        <p:grpSpPr bwMode="auto">
          <a:xfrm>
            <a:off x="451135" y="3120472"/>
            <a:ext cx="2590800" cy="1317625"/>
            <a:chOff x="2819400" y="5638800"/>
            <a:chExt cx="2590800" cy="1317625"/>
          </a:xfrm>
        </p:grpSpPr>
        <p:sp>
          <p:nvSpPr>
            <p:cNvPr id="66" name="TextBox 65"/>
            <p:cNvSpPr txBox="1"/>
            <p:nvPr/>
          </p:nvSpPr>
          <p:spPr bwMode="auto">
            <a:xfrm>
              <a:off x="4169229" y="5638800"/>
              <a:ext cx="1240971" cy="707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4114800" y="6248464"/>
              <a:ext cx="1240971" cy="707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4</a:t>
              </a: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4038600" y="6332538"/>
              <a:ext cx="609600" cy="142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 bwMode="auto">
            <a:xfrm>
              <a:off x="2819400" y="5921514"/>
              <a:ext cx="152400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2 và   </a:t>
              </a:r>
              <a:endParaRPr lang="en-US" sz="4000" b="1" dirty="0">
                <a:ln w="1905">
                  <a:solidFill>
                    <a:srgbClr val="996633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endParaRPr>
            </a:p>
          </p:txBody>
        </p:sp>
      </p:grp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341164" y="3491452"/>
            <a:ext cx="97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Arial" panose="020B0604020202020204" pitchFamily="34" charset="0"/>
              </a:rPr>
              <a:t>hay</a:t>
            </a:r>
          </a:p>
        </p:txBody>
      </p:sp>
      <p:sp>
        <p:nvSpPr>
          <p:cNvPr id="71" name="Right Brace 70"/>
          <p:cNvSpPr/>
          <p:nvPr/>
        </p:nvSpPr>
        <p:spPr>
          <a:xfrm rot="5400000">
            <a:off x="8040195" y="3726388"/>
            <a:ext cx="263005" cy="1219200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latin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0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3610">
        <p14:vortex dir="r"/>
      </p:transition>
    </mc:Choice>
    <mc:Fallback xmlns="">
      <p:transition spd="slow" advTm="33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44" grpId="0"/>
      <p:bldP spid="58" grpId="0"/>
      <p:bldP spid="70" grpId="0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43757"/>
            <a:ext cx="2275355" cy="2514409"/>
          </a:xfrm>
          <a:prstGeom prst="rect">
            <a:avLst/>
          </a:prstGeom>
        </p:spPr>
      </p:pic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4563988" y="-163829"/>
            <a:ext cx="1600200" cy="1317625"/>
            <a:chOff x="4038600" y="1066800"/>
            <a:chExt cx="1600200" cy="1317328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191000" y="1066800"/>
              <a:ext cx="1447800" cy="7076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4191000" y="1676464"/>
              <a:ext cx="1447800" cy="7076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4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4038600" y="1827042"/>
              <a:ext cx="838200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 bwMode="auto">
          <a:xfrm>
            <a:off x="4211960" y="20768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905">
                  <a:solidFill>
                    <a:srgbClr val="996633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2</a:t>
            </a:r>
            <a:r>
              <a:rPr lang="en-US" sz="4000" b="1" dirty="0">
                <a:ln w="1905">
                  <a:solidFill>
                    <a:srgbClr val="996633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 pitchFamily="18" charset="0"/>
              </a:rPr>
              <a:t>  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025516" y="1345153"/>
            <a:ext cx="24673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829503" y="882088"/>
            <a:ext cx="382457" cy="4205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9" name="Group 36"/>
          <p:cNvGrpSpPr>
            <a:grpSpLocks/>
          </p:cNvGrpSpPr>
          <p:nvPr/>
        </p:nvGrpSpPr>
        <p:grpSpPr bwMode="auto">
          <a:xfrm>
            <a:off x="5440987" y="659818"/>
            <a:ext cx="3115861" cy="1255847"/>
            <a:chOff x="4800600" y="2133600"/>
            <a:chExt cx="3115861" cy="1255847"/>
          </a:xfrm>
        </p:grpSpPr>
        <p:sp>
          <p:nvSpPr>
            <p:cNvPr id="30" name="TextBox 9"/>
            <p:cNvSpPr txBox="1">
              <a:spLocks noChangeArrowheads="1"/>
            </p:cNvSpPr>
            <p:nvPr/>
          </p:nvSpPr>
          <p:spPr bwMode="auto">
            <a:xfrm>
              <a:off x="5371773" y="2804672"/>
              <a:ext cx="2544688" cy="5847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phân số</a:t>
              </a:r>
              <a:endPara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16200000" flipH="1">
              <a:off x="4762500" y="2171700"/>
              <a:ext cx="762000" cy="685800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27"/>
          <p:cNvGrpSpPr>
            <a:grpSpLocks/>
          </p:cNvGrpSpPr>
          <p:nvPr/>
        </p:nvGrpSpPr>
        <p:grpSpPr bwMode="auto">
          <a:xfrm>
            <a:off x="1741947" y="2043088"/>
            <a:ext cx="2057400" cy="1317625"/>
            <a:chOff x="1143000" y="3886200"/>
            <a:chExt cx="2057400" cy="1317626"/>
          </a:xfrm>
        </p:grpSpPr>
        <p:grpSp>
          <p:nvGrpSpPr>
            <p:cNvPr id="33" name="Group 19"/>
            <p:cNvGrpSpPr>
              <a:grpSpLocks/>
            </p:cNvGrpSpPr>
            <p:nvPr/>
          </p:nvGrpSpPr>
          <p:grpSpPr bwMode="auto">
            <a:xfrm>
              <a:off x="1600200" y="3886200"/>
              <a:ext cx="1600200" cy="1317626"/>
              <a:chOff x="5638800" y="4267200"/>
              <a:chExt cx="1600200" cy="131748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791200" y="4267200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ln w="1905">
                      <a:solidFill>
                        <a:srgbClr val="996633"/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791200" y="4876801"/>
                <a:ext cx="1447800" cy="70788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4000" b="1" dirty="0">
                    <a:ln w="1905">
                      <a:solidFill>
                        <a:srgbClr val="996633"/>
                      </a:solidFill>
                    </a:ln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/>
                    <a:cs typeface="Times New Roman" pitchFamily="18" charset="0"/>
                  </a:rPr>
                  <a:t>4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638800" y="4952928"/>
                <a:ext cx="838200" cy="158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143000" y="4114800"/>
              <a:ext cx="1447800" cy="707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solidFill>
                    <a:srgbClr val="CC66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2</a:t>
              </a:r>
              <a:r>
                <a:rPr lang="en-US" sz="4000" b="1" dirty="0">
                  <a:ln w="1905">
                    <a:solidFill>
                      <a:srgbClr val="996633"/>
                    </a:solidFill>
                  </a:ln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/>
                  <a:cs typeface="Times New Roman" pitchFamily="18" charset="0"/>
                </a:rPr>
                <a:t>  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686627" y="2409514"/>
            <a:ext cx="32678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và ba phần t</a:t>
            </a: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225558" y="2430119"/>
            <a:ext cx="1452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323728" y="3232206"/>
            <a:ext cx="6233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(hay 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gọn là: “hai, ba phần t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</a:p>
        </p:txBody>
      </p:sp>
      <p:sp>
        <p:nvSpPr>
          <p:cNvPr id="6" name="Oval 5"/>
          <p:cNvSpPr/>
          <p:nvPr/>
        </p:nvSpPr>
        <p:spPr>
          <a:xfrm>
            <a:off x="4204289" y="207680"/>
            <a:ext cx="435498" cy="72849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221">
        <p15:prstTrans prst="airplane"/>
      </p:transition>
    </mc:Choice>
    <mc:Fallback xmlns="">
      <p:transition spd="slow" advTm="28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/>
      <p:bldP spid="39" grpId="0"/>
      <p:bldP spid="40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Horizontal Scroll 30"/>
          <p:cNvSpPr/>
          <p:nvPr/>
        </p:nvSpPr>
        <p:spPr>
          <a:xfrm>
            <a:off x="179512" y="2892816"/>
            <a:ext cx="8784976" cy="1965325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806258" y="2329372"/>
            <a:ext cx="5526232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Nêu cách 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các hỗn số trên?</a:t>
            </a:r>
          </a:p>
        </p:txBody>
      </p:sp>
      <p:sp>
        <p:nvSpPr>
          <p:cNvPr id="33" name="TextBox 36"/>
          <p:cNvSpPr txBox="1">
            <a:spLocks noChangeArrowheads="1"/>
          </p:cNvSpPr>
          <p:nvPr/>
        </p:nvSpPr>
        <p:spPr bwMode="auto">
          <a:xfrm>
            <a:off x="1201856" y="310396"/>
            <a:ext cx="6094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hỗn số sau:</a:t>
            </a: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-135106" y="3275313"/>
            <a:ext cx="90469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Khi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hỗn số ta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nguyên tr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rồi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phân số sau.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792611" y="931601"/>
                <a:ext cx="805220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2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611" y="931601"/>
                <a:ext cx="805220" cy="11524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290523" y="931600"/>
                <a:ext cx="805220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3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23" y="931600"/>
                <a:ext cx="805220" cy="11524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88436" y="999891"/>
                <a:ext cx="8052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1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436" y="999891"/>
                <a:ext cx="805220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318727" y="999891"/>
                <a:ext cx="8052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4</m:t>
                      </m:r>
                      <m:f>
                        <m:fPr>
                          <m:ctrlPr>
                            <a:rPr lang="en-US" sz="4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2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727" y="999891"/>
                <a:ext cx="805220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2786818" y="994483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298174" y="931600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45336" y="965746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2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2594">
        <p14:wheelReverse spokes="1"/>
      </p:transition>
    </mc:Choice>
    <mc:Fallback xmlns="">
      <p:transition spd="slow" advTm="32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2" grpId="1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3277543" y="3573686"/>
            <a:ext cx="1673225" cy="1193800"/>
            <a:chOff x="6109648" y="4106674"/>
            <a:chExt cx="1674209" cy="1193386"/>
          </a:xfrm>
        </p:grpSpPr>
        <p:grpSp>
          <p:nvGrpSpPr>
            <p:cNvPr id="3" name="Group 55"/>
            <p:cNvGrpSpPr>
              <a:grpSpLocks/>
            </p:cNvGrpSpPr>
            <p:nvPr/>
          </p:nvGrpSpPr>
          <p:grpSpPr bwMode="auto">
            <a:xfrm>
              <a:off x="6566995" y="4106674"/>
              <a:ext cx="1216862" cy="1193386"/>
              <a:chOff x="5728795" y="4281294"/>
              <a:chExt cx="1216862" cy="119325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734030" y="4281294"/>
                <a:ext cx="937337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756778" y="4828290"/>
                <a:ext cx="1188879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cxnSp>
            <p:nvCxnSpPr>
              <p:cNvPr id="7" name="Straight Connector 6"/>
              <p:cNvCxnSpPr>
                <a:endCxn id="4" idx="3"/>
              </p:cNvCxnSpPr>
              <p:nvPr/>
            </p:nvCxnSpPr>
            <p:spPr>
              <a:xfrm flipV="1">
                <a:off x="5728917" y="4876337"/>
                <a:ext cx="381224" cy="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6109648" y="4378812"/>
              <a:ext cx="83847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600" b="1" dirty="0">
                <a:ln w="1905">
                  <a:solidFill>
                    <a:srgbClr val="996633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4498331" y="3573686"/>
            <a:ext cx="1674812" cy="1193800"/>
            <a:chOff x="6109648" y="4106674"/>
            <a:chExt cx="1674209" cy="1193386"/>
          </a:xfrm>
        </p:grpSpPr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6566995" y="4106674"/>
              <a:ext cx="1216862" cy="1193386"/>
              <a:chOff x="5728795" y="4281294"/>
              <a:chExt cx="1216862" cy="119325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734030" y="4281294"/>
                <a:ext cx="937337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756778" y="4828290"/>
                <a:ext cx="1188879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cxnSp>
            <p:nvCxnSpPr>
              <p:cNvPr id="13" name="Straight Connector 12"/>
              <p:cNvCxnSpPr>
                <a:endCxn id="10" idx="3"/>
              </p:cNvCxnSpPr>
              <p:nvPr/>
            </p:nvCxnSpPr>
            <p:spPr>
              <a:xfrm flipV="1">
                <a:off x="5728483" y="4876337"/>
                <a:ext cx="380863" cy="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6109648" y="4378812"/>
              <a:ext cx="83847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b="1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600" b="1" dirty="0">
                <a:ln w="1905">
                  <a:solidFill>
                    <a:srgbClr val="996633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5868343" y="3522886"/>
            <a:ext cx="1673225" cy="1193800"/>
            <a:chOff x="6109648" y="4106674"/>
            <a:chExt cx="1674209" cy="1193386"/>
          </a:xfrm>
        </p:grpSpPr>
        <p:grpSp>
          <p:nvGrpSpPr>
            <p:cNvPr id="15" name="Group 55"/>
            <p:cNvGrpSpPr>
              <a:grpSpLocks/>
            </p:cNvGrpSpPr>
            <p:nvPr/>
          </p:nvGrpSpPr>
          <p:grpSpPr bwMode="auto">
            <a:xfrm>
              <a:off x="6566995" y="4106674"/>
              <a:ext cx="1216862" cy="1193386"/>
              <a:chOff x="5728795" y="4281294"/>
              <a:chExt cx="1216862" cy="119325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734030" y="4281294"/>
                <a:ext cx="937337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56778" y="4828290"/>
                <a:ext cx="1188879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cxnSp>
            <p:nvCxnSpPr>
              <p:cNvPr id="19" name="Straight Connector 18"/>
              <p:cNvCxnSpPr>
                <a:endCxn id="16" idx="3"/>
              </p:cNvCxnSpPr>
              <p:nvPr/>
            </p:nvCxnSpPr>
            <p:spPr>
              <a:xfrm flipV="1">
                <a:off x="5728917" y="4876337"/>
                <a:ext cx="381224" cy="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6109648" y="4378812"/>
              <a:ext cx="83847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600" b="1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3600" b="1" dirty="0">
                <a:ln w="1905">
                  <a:solidFill>
                    <a:srgbClr val="996633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4191943" y="3689574"/>
            <a:ext cx="300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5479406" y="3726086"/>
            <a:ext cx="30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2" name="Group 55"/>
          <p:cNvGrpSpPr>
            <a:grpSpLocks/>
          </p:cNvGrpSpPr>
          <p:nvPr/>
        </p:nvGrpSpPr>
        <p:grpSpPr bwMode="auto">
          <a:xfrm>
            <a:off x="2207568" y="3624486"/>
            <a:ext cx="1673225" cy="1193800"/>
            <a:chOff x="6109648" y="4106674"/>
            <a:chExt cx="1674209" cy="1193386"/>
          </a:xfrm>
        </p:grpSpPr>
        <p:grpSp>
          <p:nvGrpSpPr>
            <p:cNvPr id="23" name="Group 55"/>
            <p:cNvGrpSpPr>
              <a:grpSpLocks/>
            </p:cNvGrpSpPr>
            <p:nvPr/>
          </p:nvGrpSpPr>
          <p:grpSpPr bwMode="auto">
            <a:xfrm>
              <a:off x="6566995" y="4106674"/>
              <a:ext cx="1216862" cy="1193386"/>
              <a:chOff x="5728795" y="4281294"/>
              <a:chExt cx="1216862" cy="1193259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734030" y="4281294"/>
                <a:ext cx="937337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56778" y="4828290"/>
                <a:ext cx="1188879" cy="64626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600" b="1" dirty="0">
                    <a:ln w="1905">
                      <a:solidFill>
                        <a:srgbClr val="996633"/>
                      </a:solidFill>
                    </a:ln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cxnSp>
            <p:nvCxnSpPr>
              <p:cNvPr id="27" name="Straight Connector 26"/>
              <p:cNvCxnSpPr>
                <a:endCxn id="24" idx="3"/>
              </p:cNvCxnSpPr>
              <p:nvPr/>
            </p:nvCxnSpPr>
            <p:spPr>
              <a:xfrm flipV="1">
                <a:off x="5728917" y="4876337"/>
                <a:ext cx="381224" cy="158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109648" y="4378812"/>
              <a:ext cx="838472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b="1" dirty="0">
                  <a:ln w="1905">
                    <a:solidFill>
                      <a:srgbClr val="996633"/>
                    </a:solidFill>
                  </a:ln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3037831" y="3726086"/>
            <a:ext cx="30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 useBgFill="1">
        <p:nvSpPr>
          <p:cNvPr id="29" name="Cloud Callout 28"/>
          <p:cNvSpPr/>
          <p:nvPr/>
        </p:nvSpPr>
        <p:spPr>
          <a:xfrm>
            <a:off x="683568" y="195486"/>
            <a:ext cx="8061325" cy="27463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69330" y="146200"/>
            <a:ext cx="7845301" cy="2746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phân số của hỗn số bao giờ cũng bé h</a:t>
            </a:r>
            <a:r>
              <a:rPr lang="vi-VN" sz="5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>
                <a:solidFill>
                  <a:srgbClr val="130A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1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56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471">
        <p15:prstTrans prst="airplane"/>
      </p:transition>
    </mc:Choice>
    <mc:Fallback xmlns="">
      <p:transition spd="slow" advTm="29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9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" r="3255"/>
          <a:stretch/>
        </p:blipFill>
        <p:spPr>
          <a:xfrm>
            <a:off x="35496" y="0"/>
            <a:ext cx="9108504" cy="51435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0604586"/>
              </p:ext>
            </p:extLst>
          </p:nvPr>
        </p:nvGraphicFramePr>
        <p:xfrm>
          <a:off x="539552" y="1203598"/>
          <a:ext cx="6984776" cy="3400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7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5232">
        <p14:glitter pattern="hexagon"/>
      </p:transition>
    </mc:Choice>
    <mc:Fallback xmlns="">
      <p:transition spd="slow" advTm="15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5EC4AD-F39E-4FC5-BE3F-0CA95B84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455EC4AD-F39E-4FC5-BE3F-0CA95B84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455EC4AD-F39E-4FC5-BE3F-0CA95B84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455EC4AD-F39E-4FC5-BE3F-0CA95B8448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455EC4AD-F39E-4FC5-BE3F-0CA95B84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455EC4AD-F39E-4FC5-BE3F-0CA95B8448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5C6FBA-CB08-4BC5-A377-6C8DED9D0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DF5C6FBA-CB08-4BC5-A377-6C8DED9D0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DF5C6FBA-CB08-4BC5-A377-6C8DED9D0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DF5C6FBA-CB08-4BC5-A377-6C8DED9D0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DF5C6FBA-CB08-4BC5-A377-6C8DED9D0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DF5C6FBA-CB08-4BC5-A377-6C8DED9D0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9718E1-2E31-4B5E-8CCA-B4D3ACB5C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F59718E1-2E31-4B5E-8CCA-B4D3ACB5C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F59718E1-2E31-4B5E-8CCA-B4D3ACB5C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dgm id="{F59718E1-2E31-4B5E-8CCA-B4D3ACB5C3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F59718E1-2E31-4B5E-8CCA-B4D3ACB5C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F59718E1-2E31-4B5E-8CCA-B4D3ACB5C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.5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2.4|6.1|2.9|7.4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0.9|4.7|6.7|5.9|7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2|4.6|1.3|0.9|23.4|6.4|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8|7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9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2.8|6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0.7|2.2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8|5.1|2.2|0.8|1.9|1.3|1|3.4|1.3|2.6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|6.2|1|0.7|1.3|4.5|3.1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3.4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9"/>
</p:tagLst>
</file>

<file path=ppt/theme/theme1.xml><?xml version="1.0" encoding="utf-8"?>
<a:theme xmlns:a="http://schemas.openxmlformats.org/drawingml/2006/main" name="第一PPT，www.1ppt.com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Kha Kh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4120</TotalTime>
  <Words>832</Words>
  <Application>Microsoft Office PowerPoint</Application>
  <PresentationFormat>On-screen Show (16:9)</PresentationFormat>
  <Paragraphs>211</Paragraphs>
  <Slides>26</Slides>
  <Notes>18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微软雅黑</vt:lpstr>
      <vt:lpstr>Arial</vt:lpstr>
      <vt:lpstr>Calibri</vt:lpstr>
      <vt:lpstr>Cambria Math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subject>9Slide.vn</dc:subject>
  <dc:creator>ACER</dc:creator>
  <cp:keywords>第一PPT模板网-WWW.1PPT.COM</cp:keywords>
  <dc:description>9Slide.vn</dc:description>
  <cp:lastModifiedBy>Do Dat</cp:lastModifiedBy>
  <cp:revision>321</cp:revision>
  <dcterms:created xsi:type="dcterms:W3CDTF">2015-12-11T17:46:17Z</dcterms:created>
  <dcterms:modified xsi:type="dcterms:W3CDTF">2023-09-20T03:25:39Z</dcterms:modified>
  <cp:category>9Slide.vn</cp:category>
</cp:coreProperties>
</file>